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18"/>
  </p:notesMasterIdLst>
  <p:sldIdLst>
    <p:sldId id="256" r:id="rId3"/>
    <p:sldId id="257" r:id="rId4"/>
    <p:sldId id="274" r:id="rId5"/>
    <p:sldId id="258" r:id="rId6"/>
    <p:sldId id="259" r:id="rId7"/>
    <p:sldId id="260" r:id="rId8"/>
    <p:sldId id="273" r:id="rId9"/>
    <p:sldId id="263" r:id="rId10"/>
    <p:sldId id="275" r:id="rId11"/>
    <p:sldId id="268" r:id="rId12"/>
    <p:sldId id="269" r:id="rId13"/>
    <p:sldId id="277" r:id="rId14"/>
    <p:sldId id="270" r:id="rId15"/>
    <p:sldId id="271" r:id="rId16"/>
    <p:sldId id="272" r:id="rId17"/>
  </p:sldIdLst>
  <p:sldSz cx="12192000" cy="6858000"/>
  <p:notesSz cx="7559675" cy="10691813"/>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44" autoAdjust="0"/>
    <p:restoredTop sz="94660"/>
  </p:normalViewPr>
  <p:slideViewPr>
    <p:cSldViewPr snapToGrid="0">
      <p:cViewPr varScale="1">
        <p:scale>
          <a:sx n="80" d="100"/>
          <a:sy n="80" d="100"/>
        </p:scale>
        <p:origin x="71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8"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pPr algn="ctr"/>
            <a:r>
              <a:rPr lang="ru-RU" sz="4400" b="0" strike="noStrike" spc="-1">
                <a:latin typeface="Arial"/>
              </a:rPr>
              <a:t>Для перемещения страницы щёлкните мышью</a:t>
            </a:r>
          </a:p>
        </p:txBody>
      </p:sp>
      <p:sp>
        <p:nvSpPr>
          <p:cNvPr id="79" name="PlaceHolder 2"/>
          <p:cNvSpPr>
            <a:spLocks noGrp="1"/>
          </p:cNvSpPr>
          <p:nvPr>
            <p:ph type="body"/>
          </p:nvPr>
        </p:nvSpPr>
        <p:spPr>
          <a:xfrm>
            <a:off x="756000" y="5078520"/>
            <a:ext cx="6047640" cy="4811040"/>
          </a:xfrm>
          <a:prstGeom prst="rect">
            <a:avLst/>
          </a:prstGeom>
        </p:spPr>
        <p:txBody>
          <a:bodyPr lIns="0" tIns="0" rIns="0" bIns="0">
            <a:noAutofit/>
          </a:bodyPr>
          <a:lstStyle/>
          <a:p>
            <a:r>
              <a:rPr lang="ru-RU" sz="2000" b="0" strike="noStrike" spc="-1">
                <a:latin typeface="Arial"/>
              </a:rPr>
              <a:t>Для правки формата примечаний щёлкните мышью</a:t>
            </a:r>
          </a:p>
        </p:txBody>
      </p:sp>
      <p:sp>
        <p:nvSpPr>
          <p:cNvPr id="80" name="PlaceHolder 3"/>
          <p:cNvSpPr>
            <a:spLocks noGrp="1"/>
          </p:cNvSpPr>
          <p:nvPr>
            <p:ph type="hdr"/>
          </p:nvPr>
        </p:nvSpPr>
        <p:spPr>
          <a:xfrm>
            <a:off x="0" y="0"/>
            <a:ext cx="3280680" cy="534240"/>
          </a:xfrm>
          <a:prstGeom prst="rect">
            <a:avLst/>
          </a:prstGeom>
        </p:spPr>
        <p:txBody>
          <a:bodyPr lIns="0" tIns="0" rIns="0" bIns="0">
            <a:noAutofit/>
          </a:bodyPr>
          <a:lstStyle/>
          <a:p>
            <a:r>
              <a:rPr lang="ru-RU" sz="1400" b="0" strike="noStrike" spc="-1">
                <a:latin typeface="Times New Roman"/>
              </a:rPr>
              <a:t>&lt;верхний колонтитул&gt;</a:t>
            </a:r>
          </a:p>
        </p:txBody>
      </p:sp>
      <p:sp>
        <p:nvSpPr>
          <p:cNvPr id="81"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ru-RU" sz="1400" b="0" strike="noStrike" spc="-1">
                <a:latin typeface="Times New Roman"/>
              </a:rPr>
              <a:t>&lt;дата/время&gt;</a:t>
            </a:r>
          </a:p>
        </p:txBody>
      </p:sp>
      <p:sp>
        <p:nvSpPr>
          <p:cNvPr id="82" name="PlaceHolder 5"/>
          <p:cNvSpPr>
            <a:spLocks noGrp="1"/>
          </p:cNvSpPr>
          <p:nvPr>
            <p:ph type="ftr"/>
          </p:nvPr>
        </p:nvSpPr>
        <p:spPr>
          <a:xfrm>
            <a:off x="0" y="10157400"/>
            <a:ext cx="3280680" cy="534240"/>
          </a:xfrm>
          <a:prstGeom prst="rect">
            <a:avLst/>
          </a:prstGeom>
        </p:spPr>
        <p:txBody>
          <a:bodyPr lIns="0" tIns="0" rIns="0" bIns="0" anchor="b">
            <a:noAutofit/>
          </a:bodyPr>
          <a:lstStyle/>
          <a:p>
            <a:r>
              <a:rPr lang="ru-RU" sz="1400" b="0" strike="noStrike" spc="-1">
                <a:latin typeface="Times New Roman"/>
              </a:rPr>
              <a:t>&lt;нижний колонтитул&gt;</a:t>
            </a:r>
          </a:p>
        </p:txBody>
      </p:sp>
      <p:sp>
        <p:nvSpPr>
          <p:cNvPr id="83"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B4306E04-7B6A-46B5-A5A4-118A94A12E54}" type="slidenum">
              <a:rPr lang="ru-RU" sz="1400" b="0" strike="noStrike" spc="-1">
                <a:latin typeface="Times New Roman"/>
              </a:rPr>
              <a:t>‹#›</a:t>
            </a:fld>
            <a:endParaRPr lang="ru-RU" sz="1400" b="0" strike="noStrike" spc="-1">
              <a:latin typeface="Times New Roman"/>
            </a:endParaRPr>
          </a:p>
        </p:txBody>
      </p:sp>
    </p:spTree>
    <p:extLst>
      <p:ext uri="{BB962C8B-B14F-4D97-AF65-F5344CB8AC3E}">
        <p14:creationId xmlns:p14="http://schemas.microsoft.com/office/powerpoint/2010/main" val="40831745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PlaceHolder 1"/>
          <p:cNvSpPr>
            <a:spLocks noGrp="1" noRot="1" noChangeAspect="1"/>
          </p:cNvSpPr>
          <p:nvPr>
            <p:ph type="sldImg"/>
          </p:nvPr>
        </p:nvSpPr>
        <p:spPr>
          <a:xfrm>
            <a:off x="573088" y="1336675"/>
            <a:ext cx="6413500" cy="3606800"/>
          </a:xfrm>
          <a:prstGeom prst="rect">
            <a:avLst/>
          </a:prstGeom>
        </p:spPr>
      </p:sp>
      <p:sp>
        <p:nvSpPr>
          <p:cNvPr id="180" name="PlaceHolder 2"/>
          <p:cNvSpPr>
            <a:spLocks noGrp="1"/>
          </p:cNvSpPr>
          <p:nvPr>
            <p:ph type="body"/>
          </p:nvPr>
        </p:nvSpPr>
        <p:spPr>
          <a:xfrm>
            <a:off x="755640" y="5145120"/>
            <a:ext cx="6047640" cy="4209480"/>
          </a:xfrm>
          <a:prstGeom prst="rect">
            <a:avLst/>
          </a:prstGeom>
        </p:spPr>
        <p:txBody>
          <a:bodyPr lIns="0" tIns="0" rIns="0" bIns="0">
            <a:noAutofit/>
          </a:bodyPr>
          <a:lstStyle/>
          <a:p>
            <a:endParaRPr lang="ru-RU" sz="2000" b="0" strike="noStrike" spc="-1">
              <a:latin typeface="Arial"/>
            </a:endParaRPr>
          </a:p>
        </p:txBody>
      </p:sp>
      <p:sp>
        <p:nvSpPr>
          <p:cNvPr id="181" name="CustomShape 3"/>
          <p:cNvSpPr/>
          <p:nvPr/>
        </p:nvSpPr>
        <p:spPr>
          <a:xfrm>
            <a:off x="4281480" y="10155240"/>
            <a:ext cx="3276000" cy="535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1CA9606F-32B4-4056-9FD7-914FF8A9A84E}" type="slidenum">
              <a:rPr lang="en-US" sz="1200" b="0" strike="noStrike" spc="-1">
                <a:solidFill>
                  <a:srgbClr val="000000"/>
                </a:solidFill>
                <a:latin typeface="+mn-lt"/>
                <a:ea typeface="+mn-ea"/>
              </a:rPr>
              <a:t>14</a:t>
            </a:fld>
            <a:endParaRPr lang="ru-RU" sz="1200" b="0" strike="noStrike" spc="-1">
              <a:latin typeface="Arial"/>
            </a:endParaRPr>
          </a:p>
        </p:txBody>
      </p:sp>
    </p:spTree>
    <p:extLst>
      <p:ext uri="{BB962C8B-B14F-4D97-AF65-F5344CB8AC3E}">
        <p14:creationId xmlns:p14="http://schemas.microsoft.com/office/powerpoint/2010/main" val="40749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217488" y="812800"/>
            <a:ext cx="7124700" cy="4008438"/>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B4306E04-7B6A-46B5-A5A4-118A94A12E54}" type="slidenum">
              <a:rPr lang="ru-RU" sz="1400" b="0" strike="noStrike" spc="-1" smtClean="0">
                <a:latin typeface="Times New Roman"/>
              </a:rPr>
              <a:t>15</a:t>
            </a:fld>
            <a:endParaRPr lang="ru-RU" sz="1400" b="0" strike="noStrike" spc="-1">
              <a:latin typeface="Times New Roman"/>
            </a:endParaRPr>
          </a:p>
        </p:txBody>
      </p:sp>
    </p:spTree>
    <p:extLst>
      <p:ext uri="{BB962C8B-B14F-4D97-AF65-F5344CB8AC3E}">
        <p14:creationId xmlns:p14="http://schemas.microsoft.com/office/powerpoint/2010/main" val="3064797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21040"/>
            <a:ext cx="10972440" cy="1250280"/>
          </a:xfrm>
          <a:prstGeom prst="rect">
            <a:avLst/>
          </a:prstGeom>
        </p:spPr>
        <p:txBody>
          <a:bodyPr lIns="0" tIns="0" rIns="0" bIns="0" anchor="ctr">
            <a:noAutofit/>
          </a:bodyPr>
          <a:lstStyle/>
          <a:p>
            <a:pPr algn="ctr"/>
            <a:endParaRPr lang="ru-RU" sz="4400" b="0" strike="noStrike" spc="-1">
              <a:latin typeface="Arial"/>
            </a:endParaRPr>
          </a:p>
        </p:txBody>
      </p:sp>
      <p:sp>
        <p:nvSpPr>
          <p:cNvPr id="2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ru-RU" sz="3200" b="0" strike="noStrike" spc="-1">
              <a:latin typeface="Arial"/>
            </a:endParaRPr>
          </a:p>
        </p:txBody>
      </p:sp>
      <p:sp>
        <p:nvSpPr>
          <p:cNvPr id="2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ru-RU"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21040"/>
            <a:ext cx="10972440" cy="1250280"/>
          </a:xfrm>
          <a:prstGeom prst="rect">
            <a:avLst/>
          </a:prstGeom>
        </p:spPr>
        <p:txBody>
          <a:bodyPr lIns="0" tIns="0" rIns="0" bIns="0" anchor="ctr">
            <a:noAutofit/>
          </a:bodyPr>
          <a:lstStyle/>
          <a:p>
            <a:pPr algn="ctr"/>
            <a:endParaRPr lang="ru-RU" sz="4400" b="0" strike="noStrike" spc="-1">
              <a:latin typeface="Arial"/>
            </a:endParaRPr>
          </a:p>
        </p:txBody>
      </p:sp>
      <p:sp>
        <p:nvSpPr>
          <p:cNvPr id="2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ru-RU" sz="3200" b="0" strike="noStrike" spc="-1">
              <a:latin typeface="Arial"/>
            </a:endParaRPr>
          </a:p>
        </p:txBody>
      </p:sp>
      <p:sp>
        <p:nvSpPr>
          <p:cNvPr id="2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ru-RU" sz="3200" b="0" strike="noStrike" spc="-1">
              <a:latin typeface="Arial"/>
            </a:endParaRPr>
          </a:p>
        </p:txBody>
      </p:sp>
      <p:sp>
        <p:nvSpPr>
          <p:cNvPr id="3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ru-RU" sz="3200" b="0" strike="noStrike" spc="-1">
              <a:latin typeface="Arial"/>
            </a:endParaRPr>
          </a:p>
        </p:txBody>
      </p:sp>
      <p:sp>
        <p:nvSpPr>
          <p:cNvPr id="3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ru-RU"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21040"/>
            <a:ext cx="10972440" cy="1250280"/>
          </a:xfrm>
          <a:prstGeom prst="rect">
            <a:avLst/>
          </a:prstGeom>
        </p:spPr>
        <p:txBody>
          <a:bodyPr lIns="0" tIns="0" rIns="0" bIns="0" anchor="ctr">
            <a:noAutofit/>
          </a:bodyPr>
          <a:lstStyle/>
          <a:p>
            <a:pPr algn="ctr"/>
            <a:endParaRPr lang="ru-RU" sz="4400" b="0" strike="noStrike" spc="-1">
              <a:latin typeface="Arial"/>
            </a:endParaRPr>
          </a:p>
        </p:txBody>
      </p:sp>
      <p:sp>
        <p:nvSpPr>
          <p:cNvPr id="3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ru-RU" sz="3200" b="0" strike="noStrike" spc="-1">
              <a:latin typeface="Arial"/>
            </a:endParaRPr>
          </a:p>
        </p:txBody>
      </p:sp>
      <p:sp>
        <p:nvSpPr>
          <p:cNvPr id="3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ru-RU" sz="3200" b="0" strike="noStrike" spc="-1">
              <a:latin typeface="Arial"/>
            </a:endParaRPr>
          </a:p>
        </p:txBody>
      </p:sp>
      <p:sp>
        <p:nvSpPr>
          <p:cNvPr id="3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ru-RU" sz="3200" b="0" strike="noStrike" spc="-1">
              <a:latin typeface="Arial"/>
            </a:endParaRPr>
          </a:p>
        </p:txBody>
      </p:sp>
      <p:sp>
        <p:nvSpPr>
          <p:cNvPr id="3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ru-RU" sz="3200" b="0" strike="noStrike" spc="-1">
              <a:latin typeface="Arial"/>
            </a:endParaRPr>
          </a:p>
        </p:txBody>
      </p:sp>
      <p:sp>
        <p:nvSpPr>
          <p:cNvPr id="3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ru-RU" sz="3200" b="0" strike="noStrike" spc="-1">
              <a:latin typeface="Arial"/>
            </a:endParaRPr>
          </a:p>
        </p:txBody>
      </p:sp>
      <p:sp>
        <p:nvSpPr>
          <p:cNvPr id="3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ru-RU"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21040"/>
            <a:ext cx="10972440" cy="1250280"/>
          </a:xfrm>
          <a:prstGeom prst="rect">
            <a:avLst/>
          </a:prstGeom>
        </p:spPr>
        <p:txBody>
          <a:bodyPr lIns="0" tIns="0" rIns="0" bIns="0" anchor="ctr">
            <a:noAutofit/>
          </a:bodyPr>
          <a:lstStyle/>
          <a:p>
            <a:pPr algn="ctr"/>
            <a:endParaRPr lang="ru-RU" sz="4400" b="0" strike="noStrike" spc="-1">
              <a:latin typeface="Arial"/>
            </a:endParaRPr>
          </a:p>
        </p:txBody>
      </p:sp>
      <p:sp>
        <p:nvSpPr>
          <p:cNvPr id="4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ru-RU"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21040"/>
            <a:ext cx="10972440" cy="1250280"/>
          </a:xfrm>
          <a:prstGeom prst="rect">
            <a:avLst/>
          </a:prstGeom>
        </p:spPr>
        <p:txBody>
          <a:bodyPr lIns="0" tIns="0" rIns="0" bIns="0" anchor="ctr">
            <a:noAutofit/>
          </a:bodyPr>
          <a:lstStyle/>
          <a:p>
            <a:pPr algn="ctr"/>
            <a:endParaRPr lang="ru-RU" sz="4400" b="0" strike="noStrike" spc="-1">
              <a:latin typeface="Arial"/>
            </a:endParaRPr>
          </a:p>
        </p:txBody>
      </p:sp>
      <p:sp>
        <p:nvSpPr>
          <p:cNvPr id="4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ru-RU"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21040"/>
            <a:ext cx="10972440" cy="1250280"/>
          </a:xfrm>
          <a:prstGeom prst="rect">
            <a:avLst/>
          </a:prstGeom>
        </p:spPr>
        <p:txBody>
          <a:bodyPr lIns="0" tIns="0" rIns="0" bIns="0" anchor="ctr">
            <a:noAutofit/>
          </a:bodyPr>
          <a:lstStyle/>
          <a:p>
            <a:pPr algn="ctr"/>
            <a:endParaRPr lang="ru-RU" sz="4400" b="0" strike="noStrike" spc="-1">
              <a:latin typeface="Arial"/>
            </a:endParaRPr>
          </a:p>
        </p:txBody>
      </p:sp>
      <p:sp>
        <p:nvSpPr>
          <p:cNvPr id="4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ru-RU" sz="3200" b="0" strike="noStrike" spc="-1">
              <a:latin typeface="Arial"/>
            </a:endParaRPr>
          </a:p>
        </p:txBody>
      </p:sp>
      <p:sp>
        <p:nvSpPr>
          <p:cNvPr id="4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ru-RU"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21040"/>
            <a:ext cx="10972440" cy="1250280"/>
          </a:xfrm>
          <a:prstGeom prst="rect">
            <a:avLst/>
          </a:prstGeom>
        </p:spPr>
        <p:txBody>
          <a:bodyPr lIns="0" tIns="0" rIns="0" bIns="0" anchor="ctr">
            <a:noAutofit/>
          </a:bodyPr>
          <a:lstStyle/>
          <a:p>
            <a:pPr algn="ctr"/>
            <a:endParaRPr lang="ru-RU"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ru-RU"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21040"/>
            <a:ext cx="10972440" cy="1250280"/>
          </a:xfrm>
          <a:prstGeom prst="rect">
            <a:avLst/>
          </a:prstGeom>
        </p:spPr>
        <p:txBody>
          <a:bodyPr lIns="0" tIns="0" rIns="0" bIns="0" anchor="ctr">
            <a:noAutofit/>
          </a:bodyPr>
          <a:lstStyle/>
          <a:p>
            <a:pPr algn="ctr"/>
            <a:endParaRPr lang="ru-RU" sz="4400" b="0" strike="noStrike" spc="-1">
              <a:latin typeface="Arial"/>
            </a:endParaRPr>
          </a:p>
        </p:txBody>
      </p:sp>
      <p:sp>
        <p:nvSpPr>
          <p:cNvPr id="5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ru-RU" sz="3200" b="0" strike="noStrike" spc="-1">
              <a:latin typeface="Arial"/>
            </a:endParaRPr>
          </a:p>
        </p:txBody>
      </p:sp>
      <p:sp>
        <p:nvSpPr>
          <p:cNvPr id="5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ru-RU" sz="3200" b="0" strike="noStrike" spc="-1">
              <a:latin typeface="Arial"/>
            </a:endParaRPr>
          </a:p>
        </p:txBody>
      </p:sp>
      <p:sp>
        <p:nvSpPr>
          <p:cNvPr id="5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ru-RU"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21040"/>
            <a:ext cx="10972440" cy="1250280"/>
          </a:xfrm>
          <a:prstGeom prst="rect">
            <a:avLst/>
          </a:prstGeom>
        </p:spPr>
        <p:txBody>
          <a:bodyPr lIns="0" tIns="0" rIns="0" bIns="0" anchor="ctr">
            <a:noAutofit/>
          </a:bodyPr>
          <a:lstStyle/>
          <a:p>
            <a:pPr algn="ctr"/>
            <a:endParaRPr lang="ru-RU" sz="4400" b="0" strike="noStrike" spc="-1">
              <a:latin typeface="Arial"/>
            </a:endParaRPr>
          </a:p>
        </p:txBody>
      </p:sp>
      <p:sp>
        <p:nvSpPr>
          <p:cNvPr id="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ru-RU"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21040"/>
            <a:ext cx="10972440" cy="1250280"/>
          </a:xfrm>
          <a:prstGeom prst="rect">
            <a:avLst/>
          </a:prstGeom>
        </p:spPr>
        <p:txBody>
          <a:bodyPr lIns="0" tIns="0" rIns="0" bIns="0" anchor="ctr">
            <a:noAutofit/>
          </a:bodyPr>
          <a:lstStyle/>
          <a:p>
            <a:pPr algn="ctr"/>
            <a:endParaRPr lang="ru-RU" sz="4400" b="0" strike="noStrike" spc="-1">
              <a:latin typeface="Arial"/>
            </a:endParaRPr>
          </a:p>
        </p:txBody>
      </p:sp>
      <p:sp>
        <p:nvSpPr>
          <p:cNvPr id="5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ru-RU" sz="3200" b="0" strike="noStrike" spc="-1">
              <a:latin typeface="Arial"/>
            </a:endParaRPr>
          </a:p>
        </p:txBody>
      </p:sp>
      <p:sp>
        <p:nvSpPr>
          <p:cNvPr id="5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ru-RU" sz="3200" b="0" strike="noStrike" spc="-1">
              <a:latin typeface="Arial"/>
            </a:endParaRPr>
          </a:p>
        </p:txBody>
      </p:sp>
      <p:sp>
        <p:nvSpPr>
          <p:cNvPr id="5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ru-RU"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21040"/>
            <a:ext cx="10972440" cy="1250280"/>
          </a:xfrm>
          <a:prstGeom prst="rect">
            <a:avLst/>
          </a:prstGeom>
        </p:spPr>
        <p:txBody>
          <a:bodyPr lIns="0" tIns="0" rIns="0" bIns="0" anchor="ctr">
            <a:noAutofit/>
          </a:bodyPr>
          <a:lstStyle/>
          <a:p>
            <a:pPr algn="ctr"/>
            <a:endParaRPr lang="ru-RU" sz="4400" b="0" strike="noStrike" spc="-1">
              <a:latin typeface="Arial"/>
            </a:endParaRPr>
          </a:p>
        </p:txBody>
      </p:sp>
      <p:sp>
        <p:nvSpPr>
          <p:cNvPr id="6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ru-RU" sz="3200" b="0" strike="noStrike" spc="-1">
              <a:latin typeface="Arial"/>
            </a:endParaRPr>
          </a:p>
        </p:txBody>
      </p:sp>
      <p:sp>
        <p:nvSpPr>
          <p:cNvPr id="6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ru-RU" sz="3200" b="0" strike="noStrike" spc="-1">
              <a:latin typeface="Arial"/>
            </a:endParaRPr>
          </a:p>
        </p:txBody>
      </p:sp>
      <p:sp>
        <p:nvSpPr>
          <p:cNvPr id="6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ru-RU"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21040"/>
            <a:ext cx="10972440" cy="1250280"/>
          </a:xfrm>
          <a:prstGeom prst="rect">
            <a:avLst/>
          </a:prstGeom>
        </p:spPr>
        <p:txBody>
          <a:bodyPr lIns="0" tIns="0" rIns="0" bIns="0" anchor="ctr">
            <a:noAutofit/>
          </a:bodyPr>
          <a:lstStyle/>
          <a:p>
            <a:pPr algn="ctr"/>
            <a:endParaRPr lang="ru-RU" sz="4400" b="0" strike="noStrike" spc="-1">
              <a:latin typeface="Arial"/>
            </a:endParaRPr>
          </a:p>
        </p:txBody>
      </p:sp>
      <p:sp>
        <p:nvSpPr>
          <p:cNvPr id="6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ru-RU" sz="3200" b="0" strike="noStrike" spc="-1">
              <a:latin typeface="Arial"/>
            </a:endParaRPr>
          </a:p>
        </p:txBody>
      </p:sp>
      <p:sp>
        <p:nvSpPr>
          <p:cNvPr id="6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ru-RU"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21040"/>
            <a:ext cx="10972440" cy="1250280"/>
          </a:xfrm>
          <a:prstGeom prst="rect">
            <a:avLst/>
          </a:prstGeom>
        </p:spPr>
        <p:txBody>
          <a:bodyPr lIns="0" tIns="0" rIns="0" bIns="0" anchor="ctr">
            <a:noAutofit/>
          </a:bodyPr>
          <a:lstStyle/>
          <a:p>
            <a:pPr algn="ctr"/>
            <a:endParaRPr lang="ru-RU" sz="4400" b="0" strike="noStrike" spc="-1">
              <a:latin typeface="Arial"/>
            </a:endParaRPr>
          </a:p>
        </p:txBody>
      </p:sp>
      <p:sp>
        <p:nvSpPr>
          <p:cNvPr id="6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ru-RU" sz="3200" b="0" strike="noStrike" spc="-1">
              <a:latin typeface="Arial"/>
            </a:endParaRPr>
          </a:p>
        </p:txBody>
      </p:sp>
      <p:sp>
        <p:nvSpPr>
          <p:cNvPr id="6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ru-RU" sz="3200" b="0" strike="noStrike" spc="-1">
              <a:latin typeface="Arial"/>
            </a:endParaRPr>
          </a:p>
        </p:txBody>
      </p:sp>
      <p:sp>
        <p:nvSpPr>
          <p:cNvPr id="6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ru-RU" sz="3200" b="0" strike="noStrike" spc="-1">
              <a:latin typeface="Arial"/>
            </a:endParaRPr>
          </a:p>
        </p:txBody>
      </p:sp>
      <p:sp>
        <p:nvSpPr>
          <p:cNvPr id="7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ru-RU"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21040"/>
            <a:ext cx="10972440" cy="1250280"/>
          </a:xfrm>
          <a:prstGeom prst="rect">
            <a:avLst/>
          </a:prstGeom>
        </p:spPr>
        <p:txBody>
          <a:bodyPr lIns="0" tIns="0" rIns="0" bIns="0" anchor="ctr">
            <a:noAutofit/>
          </a:bodyPr>
          <a:lstStyle/>
          <a:p>
            <a:pPr algn="ctr"/>
            <a:endParaRPr lang="ru-RU" sz="4400" b="0" strike="noStrike" spc="-1">
              <a:latin typeface="Arial"/>
            </a:endParaRPr>
          </a:p>
        </p:txBody>
      </p:sp>
      <p:sp>
        <p:nvSpPr>
          <p:cNvPr id="7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ru-RU" sz="3200" b="0" strike="noStrike" spc="-1">
              <a:latin typeface="Arial"/>
            </a:endParaRPr>
          </a:p>
        </p:txBody>
      </p:sp>
      <p:sp>
        <p:nvSpPr>
          <p:cNvPr id="7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ru-RU" sz="3200" b="0" strike="noStrike" spc="-1">
              <a:latin typeface="Arial"/>
            </a:endParaRPr>
          </a:p>
        </p:txBody>
      </p:sp>
      <p:sp>
        <p:nvSpPr>
          <p:cNvPr id="7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ru-RU" sz="3200" b="0" strike="noStrike" spc="-1">
              <a:latin typeface="Arial"/>
            </a:endParaRPr>
          </a:p>
        </p:txBody>
      </p:sp>
      <p:sp>
        <p:nvSpPr>
          <p:cNvPr id="7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ru-RU" sz="3200" b="0" strike="noStrike" spc="-1">
              <a:latin typeface="Arial"/>
            </a:endParaRPr>
          </a:p>
        </p:txBody>
      </p:sp>
      <p:sp>
        <p:nvSpPr>
          <p:cNvPr id="7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ru-RU" sz="3200" b="0" strike="noStrike" spc="-1">
              <a:latin typeface="Arial"/>
            </a:endParaRPr>
          </a:p>
        </p:txBody>
      </p:sp>
      <p:sp>
        <p:nvSpPr>
          <p:cNvPr id="7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ru-RU"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21040"/>
            <a:ext cx="10972440" cy="1250280"/>
          </a:xfrm>
          <a:prstGeom prst="rect">
            <a:avLst/>
          </a:prstGeom>
        </p:spPr>
        <p:txBody>
          <a:bodyPr lIns="0" tIns="0" rIns="0" bIns="0" anchor="ctr">
            <a:noAutofit/>
          </a:bodyPr>
          <a:lstStyle/>
          <a:p>
            <a:pPr algn="ctr"/>
            <a:endParaRPr lang="ru-RU" sz="4400" b="0" strike="noStrike" spc="-1">
              <a:latin typeface="Arial"/>
            </a:endParaRPr>
          </a:p>
        </p:txBody>
      </p:sp>
      <p:sp>
        <p:nvSpPr>
          <p:cNvPr id="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ru-RU"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21040"/>
            <a:ext cx="10972440" cy="1250280"/>
          </a:xfrm>
          <a:prstGeom prst="rect">
            <a:avLst/>
          </a:prstGeom>
        </p:spPr>
        <p:txBody>
          <a:bodyPr lIns="0" tIns="0" rIns="0" bIns="0" anchor="ctr">
            <a:noAutofit/>
          </a:bodyPr>
          <a:lstStyle/>
          <a:p>
            <a:pPr algn="ctr"/>
            <a:endParaRPr lang="ru-RU" sz="4400" b="0" strike="noStrike" spc="-1">
              <a:latin typeface="Arial"/>
            </a:endParaRPr>
          </a:p>
        </p:txBody>
      </p:sp>
      <p:sp>
        <p:nvSpPr>
          <p:cNvPr id="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ru-RU" sz="3200" b="0" strike="noStrike" spc="-1">
              <a:latin typeface="Arial"/>
            </a:endParaRPr>
          </a:p>
        </p:txBody>
      </p:sp>
      <p:sp>
        <p:nvSpPr>
          <p:cNvPr id="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ru-RU"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21040"/>
            <a:ext cx="10972440" cy="1250280"/>
          </a:xfrm>
          <a:prstGeom prst="rect">
            <a:avLst/>
          </a:prstGeom>
        </p:spPr>
        <p:txBody>
          <a:bodyPr lIns="0" tIns="0" rIns="0" bIns="0" anchor="ctr">
            <a:noAutofit/>
          </a:bodyPr>
          <a:lstStyle/>
          <a:p>
            <a:pPr algn="ctr"/>
            <a:endParaRPr lang="ru-RU"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ru-RU"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21040"/>
            <a:ext cx="10972440" cy="1250280"/>
          </a:xfrm>
          <a:prstGeom prst="rect">
            <a:avLst/>
          </a:prstGeom>
        </p:spPr>
        <p:txBody>
          <a:bodyPr lIns="0" tIns="0" rIns="0" bIns="0" anchor="ctr">
            <a:noAutofit/>
          </a:bodyPr>
          <a:lstStyle/>
          <a:p>
            <a:pPr algn="ctr"/>
            <a:endParaRPr lang="ru-RU" sz="4400" b="0" strike="noStrike" spc="-1">
              <a:latin typeface="Arial"/>
            </a:endParaRPr>
          </a:p>
        </p:txBody>
      </p:sp>
      <p:sp>
        <p:nvSpPr>
          <p:cNvPr id="1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ru-RU" sz="3200" b="0" strike="noStrike" spc="-1">
              <a:latin typeface="Arial"/>
            </a:endParaRPr>
          </a:p>
        </p:txBody>
      </p:sp>
      <p:sp>
        <p:nvSpPr>
          <p:cNvPr id="1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ru-RU" sz="3200" b="0" strike="noStrike" spc="-1">
              <a:latin typeface="Arial"/>
            </a:endParaRPr>
          </a:p>
        </p:txBody>
      </p:sp>
      <p:sp>
        <p:nvSpPr>
          <p:cNvPr id="1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ru-RU"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21040"/>
            <a:ext cx="10972440" cy="1250280"/>
          </a:xfrm>
          <a:prstGeom prst="rect">
            <a:avLst/>
          </a:prstGeom>
        </p:spPr>
        <p:txBody>
          <a:bodyPr lIns="0" tIns="0" rIns="0" bIns="0" anchor="ctr">
            <a:noAutofit/>
          </a:bodyPr>
          <a:lstStyle/>
          <a:p>
            <a:pPr algn="ctr"/>
            <a:endParaRPr lang="ru-RU" sz="4400" b="0" strike="noStrike" spc="-1">
              <a:latin typeface="Arial"/>
            </a:endParaRPr>
          </a:p>
        </p:txBody>
      </p:sp>
      <p:sp>
        <p:nvSpPr>
          <p:cNvPr id="1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ru-RU" sz="3200" b="0" strike="noStrike" spc="-1">
              <a:latin typeface="Arial"/>
            </a:endParaRPr>
          </a:p>
        </p:txBody>
      </p:sp>
      <p:sp>
        <p:nvSpPr>
          <p:cNvPr id="1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ru-RU" sz="3200" b="0" strike="noStrike" spc="-1">
              <a:latin typeface="Arial"/>
            </a:endParaRPr>
          </a:p>
        </p:txBody>
      </p:sp>
      <p:sp>
        <p:nvSpPr>
          <p:cNvPr id="1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ru-RU"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21040"/>
            <a:ext cx="10972440" cy="1250280"/>
          </a:xfrm>
          <a:prstGeom prst="rect">
            <a:avLst/>
          </a:prstGeom>
        </p:spPr>
        <p:txBody>
          <a:bodyPr lIns="0" tIns="0" rIns="0" bIns="0" anchor="ctr">
            <a:noAutofit/>
          </a:bodyPr>
          <a:lstStyle/>
          <a:p>
            <a:pPr algn="ctr"/>
            <a:endParaRPr lang="ru-RU" sz="4400" b="0" strike="noStrike" spc="-1">
              <a:latin typeface="Arial"/>
            </a:endParaRPr>
          </a:p>
        </p:txBody>
      </p:sp>
      <p:sp>
        <p:nvSpPr>
          <p:cNvPr id="2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ru-RU" sz="3200" b="0" strike="noStrike" spc="-1">
              <a:latin typeface="Arial"/>
            </a:endParaRPr>
          </a:p>
        </p:txBody>
      </p:sp>
      <p:sp>
        <p:nvSpPr>
          <p:cNvPr id="2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ru-RU" sz="3200" b="0" strike="noStrike" spc="-1">
              <a:latin typeface="Arial"/>
            </a:endParaRPr>
          </a:p>
        </p:txBody>
      </p:sp>
      <p:sp>
        <p:nvSpPr>
          <p:cNvPr id="2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ru-RU"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pic>
        <p:nvPicPr>
          <p:cNvPr id="3" name="Picture 6" descr="Celestia-R1---OverlayContentHD.png"/>
          <p:cNvPicPr/>
          <p:nvPr/>
        </p:nvPicPr>
        <p:blipFill>
          <a:blip r:embed="rId15"/>
          <a:stretch/>
        </p:blipFill>
        <p:spPr>
          <a:xfrm>
            <a:off x="0" y="0"/>
            <a:ext cx="12188160" cy="6855480"/>
          </a:xfrm>
          <a:prstGeom prst="rect">
            <a:avLst/>
          </a:prstGeom>
          <a:ln w="0">
            <a:noFill/>
          </a:ln>
        </p:spPr>
      </p:pic>
      <p:sp>
        <p:nvSpPr>
          <p:cNvPr id="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ru-RU" sz="4400" b="0" strike="noStrike" spc="-1">
                <a:latin typeface="Arial"/>
              </a:rPr>
              <a:t>Для правки текста заглавия щёлкните мышью</a:t>
            </a:r>
          </a:p>
        </p:txBody>
      </p:sp>
      <p:sp>
        <p:nvSpPr>
          <p:cNvPr id="2"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ru-RU" sz="3200" b="0" strike="noStrike" spc="-1">
                <a:latin typeface="Arial"/>
              </a:rPr>
              <a:t>Для правки структуры щёлкните мышью</a:t>
            </a:r>
          </a:p>
          <a:p>
            <a:pPr marL="864000" lvl="1" indent="-324000">
              <a:spcBef>
                <a:spcPts val="1134"/>
              </a:spcBef>
              <a:buClr>
                <a:srgbClr val="000000"/>
              </a:buClr>
              <a:buSzPct val="75000"/>
              <a:buFont typeface="Symbol" charset="2"/>
              <a:buChar char=""/>
            </a:pPr>
            <a:r>
              <a:rPr lang="ru-RU" sz="2800" b="0" strike="noStrike" spc="-1">
                <a:latin typeface="Arial"/>
              </a:rPr>
              <a:t>Второй уровень структуры</a:t>
            </a:r>
          </a:p>
          <a:p>
            <a:pPr marL="1296000" lvl="2" indent="-288000">
              <a:spcBef>
                <a:spcPts val="850"/>
              </a:spcBef>
              <a:buClr>
                <a:srgbClr val="000000"/>
              </a:buClr>
              <a:buSzPct val="45000"/>
              <a:buFont typeface="Wingdings" charset="2"/>
              <a:buChar char=""/>
            </a:pPr>
            <a:r>
              <a:rPr lang="ru-RU" sz="2400" b="0" strike="noStrike" spc="-1">
                <a:latin typeface="Arial"/>
              </a:rPr>
              <a:t>Третий уровень структуры</a:t>
            </a:r>
          </a:p>
          <a:p>
            <a:pPr marL="1728000" lvl="3" indent="-216000">
              <a:spcBef>
                <a:spcPts val="567"/>
              </a:spcBef>
              <a:buClr>
                <a:srgbClr val="000000"/>
              </a:buClr>
              <a:buSzPct val="75000"/>
              <a:buFont typeface="Symbol" charset="2"/>
              <a:buChar char=""/>
            </a:pPr>
            <a:r>
              <a:rPr lang="ru-RU" sz="2000" b="0" strike="noStrike" spc="-1">
                <a:latin typeface="Arial"/>
              </a:rPr>
              <a:t>Четвёртый уровень структуры</a:t>
            </a:r>
          </a:p>
          <a:p>
            <a:pPr marL="2160000" lvl="4" indent="-216000">
              <a:spcBef>
                <a:spcPts val="283"/>
              </a:spcBef>
              <a:buClr>
                <a:srgbClr val="000000"/>
              </a:buClr>
              <a:buSzPct val="45000"/>
              <a:buFont typeface="Wingdings" charset="2"/>
              <a:buChar char=""/>
            </a:pPr>
            <a:r>
              <a:rPr lang="ru-RU" sz="2000" b="0" strike="noStrike" spc="-1">
                <a:latin typeface="Arial"/>
              </a:rPr>
              <a:t>Пятый уровень структуры</a:t>
            </a:r>
          </a:p>
          <a:p>
            <a:pPr marL="2592000" lvl="5" indent="-216000">
              <a:spcBef>
                <a:spcPts val="283"/>
              </a:spcBef>
              <a:buClr>
                <a:srgbClr val="000000"/>
              </a:buClr>
              <a:buSzPct val="45000"/>
              <a:buFont typeface="Wingdings" charset="2"/>
              <a:buChar char=""/>
            </a:pPr>
            <a:r>
              <a:rPr lang="ru-RU" sz="2000" b="0" strike="noStrike" spc="-1">
                <a:latin typeface="Arial"/>
              </a:rPr>
              <a:t>Шестой уровень структуры</a:t>
            </a:r>
          </a:p>
          <a:p>
            <a:pPr marL="3024000" lvl="6" indent="-216000">
              <a:spcBef>
                <a:spcPts val="283"/>
              </a:spcBef>
              <a:buClr>
                <a:srgbClr val="000000"/>
              </a:buClr>
              <a:buSzPct val="45000"/>
              <a:buFont typeface="Wingdings" charset="2"/>
              <a:buChar char=""/>
            </a:pPr>
            <a:r>
              <a:rPr lang="ru-RU" sz="2000" b="0" strike="noStrike" spc="-1">
                <a:latin typeface="Arial"/>
              </a:rPr>
              <a:t>Седьмой уровень структуры</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pic>
        <p:nvPicPr>
          <p:cNvPr id="39" name="Picture 4" descr="Celestia-R1---OverlayContentHD.png"/>
          <p:cNvPicPr/>
          <p:nvPr/>
        </p:nvPicPr>
        <p:blipFill>
          <a:blip r:embed="rId15"/>
          <a:stretch/>
        </p:blipFill>
        <p:spPr>
          <a:xfrm>
            <a:off x="0" y="0"/>
            <a:ext cx="12188160" cy="6855480"/>
          </a:xfrm>
          <a:prstGeom prst="rect">
            <a:avLst/>
          </a:prstGeom>
          <a:ln w="0">
            <a:noFill/>
          </a:ln>
        </p:spPr>
      </p:pic>
      <p:sp>
        <p:nvSpPr>
          <p:cNvPr id="4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ru-RU" sz="4400" b="0" strike="noStrike" spc="-1">
                <a:latin typeface="Arial"/>
              </a:rPr>
              <a:t>Для правки текста заглавия щёлкните мышью</a:t>
            </a:r>
          </a:p>
        </p:txBody>
      </p:sp>
      <p:sp>
        <p:nvSpPr>
          <p:cNvPr id="41"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ru-RU" sz="3200" b="0" strike="noStrike" spc="-1">
                <a:latin typeface="Arial"/>
              </a:rPr>
              <a:t>Для правки структуры щёлкните мышью</a:t>
            </a:r>
          </a:p>
          <a:p>
            <a:pPr marL="864000" lvl="1" indent="-324000">
              <a:spcBef>
                <a:spcPts val="1134"/>
              </a:spcBef>
              <a:buClr>
                <a:srgbClr val="000000"/>
              </a:buClr>
              <a:buSzPct val="75000"/>
              <a:buFont typeface="Symbol" charset="2"/>
              <a:buChar char=""/>
            </a:pPr>
            <a:r>
              <a:rPr lang="ru-RU" sz="2800" b="0" strike="noStrike" spc="-1">
                <a:latin typeface="Arial"/>
              </a:rPr>
              <a:t>Второй уровень структуры</a:t>
            </a:r>
          </a:p>
          <a:p>
            <a:pPr marL="1296000" lvl="2" indent="-288000">
              <a:spcBef>
                <a:spcPts val="850"/>
              </a:spcBef>
              <a:buClr>
                <a:srgbClr val="000000"/>
              </a:buClr>
              <a:buSzPct val="45000"/>
              <a:buFont typeface="Wingdings" charset="2"/>
              <a:buChar char=""/>
            </a:pPr>
            <a:r>
              <a:rPr lang="ru-RU" sz="2400" b="0" strike="noStrike" spc="-1">
                <a:latin typeface="Arial"/>
              </a:rPr>
              <a:t>Третий уровень структуры</a:t>
            </a:r>
          </a:p>
          <a:p>
            <a:pPr marL="1728000" lvl="3" indent="-216000">
              <a:spcBef>
                <a:spcPts val="567"/>
              </a:spcBef>
              <a:buClr>
                <a:srgbClr val="000000"/>
              </a:buClr>
              <a:buSzPct val="75000"/>
              <a:buFont typeface="Symbol" charset="2"/>
              <a:buChar char=""/>
            </a:pPr>
            <a:r>
              <a:rPr lang="ru-RU" sz="2000" b="0" strike="noStrike" spc="-1">
                <a:latin typeface="Arial"/>
              </a:rPr>
              <a:t>Четвёртый уровень структуры</a:t>
            </a:r>
          </a:p>
          <a:p>
            <a:pPr marL="2160000" lvl="4" indent="-216000">
              <a:spcBef>
                <a:spcPts val="283"/>
              </a:spcBef>
              <a:buClr>
                <a:srgbClr val="000000"/>
              </a:buClr>
              <a:buSzPct val="45000"/>
              <a:buFont typeface="Wingdings" charset="2"/>
              <a:buChar char=""/>
            </a:pPr>
            <a:r>
              <a:rPr lang="ru-RU" sz="2000" b="0" strike="noStrike" spc="-1">
                <a:latin typeface="Arial"/>
              </a:rPr>
              <a:t>Пятый уровень структуры</a:t>
            </a:r>
          </a:p>
          <a:p>
            <a:pPr marL="2592000" lvl="5" indent="-216000">
              <a:spcBef>
                <a:spcPts val="283"/>
              </a:spcBef>
              <a:buClr>
                <a:srgbClr val="000000"/>
              </a:buClr>
              <a:buSzPct val="45000"/>
              <a:buFont typeface="Wingdings" charset="2"/>
              <a:buChar char=""/>
            </a:pPr>
            <a:r>
              <a:rPr lang="ru-RU" sz="2000" b="0" strike="noStrike" spc="-1">
                <a:latin typeface="Arial"/>
              </a:rPr>
              <a:t>Шестой уровень структуры</a:t>
            </a:r>
          </a:p>
          <a:p>
            <a:pPr marL="3024000" lvl="6" indent="-216000">
              <a:spcBef>
                <a:spcPts val="283"/>
              </a:spcBef>
              <a:buClr>
                <a:srgbClr val="000000"/>
              </a:buClr>
              <a:buSzPct val="45000"/>
              <a:buFont typeface="Wingdings" charset="2"/>
              <a:buChar char=""/>
            </a:pPr>
            <a:r>
              <a:rPr lang="ru-RU" sz="2000" b="0" strike="noStrike" spc="-1">
                <a:latin typeface="Arial"/>
              </a:rPr>
              <a:t>Седьмой уровень структуры</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CustomShape 1"/>
          <p:cNvSpPr/>
          <p:nvPr/>
        </p:nvSpPr>
        <p:spPr>
          <a:xfrm>
            <a:off x="5460120" y="540000"/>
            <a:ext cx="6527520" cy="2434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r>
              <a:rPr lang="ru-RU" sz="4000" spc="-1" dirty="0" smtClean="0">
                <a:solidFill>
                  <a:srgbClr val="FFFFFF"/>
                </a:solidFill>
                <a:latin typeface="Calibri"/>
                <a:ea typeface="DejaVu Sans"/>
              </a:rPr>
              <a:t>И</a:t>
            </a:r>
            <a:r>
              <a:rPr lang="ru-RU" sz="4000" b="0" strike="noStrike" spc="-1" dirty="0" smtClean="0">
                <a:solidFill>
                  <a:srgbClr val="FFFFFF"/>
                </a:solidFill>
                <a:latin typeface="Calibri"/>
                <a:ea typeface="DejaVu Sans"/>
              </a:rPr>
              <a:t>гровое приложение </a:t>
            </a:r>
            <a:r>
              <a:rPr lang="ru-RU" sz="4000" b="0" strike="noStrike" spc="-1" dirty="0">
                <a:solidFill>
                  <a:srgbClr val="FFFFFF"/>
                </a:solidFill>
                <a:latin typeface="Calibri"/>
                <a:ea typeface="DejaVu Sans"/>
              </a:rPr>
              <a:t>по финансовой грамотности </a:t>
            </a:r>
            <a:r>
              <a:rPr lang="en-US" sz="4000" spc="-1" dirty="0" smtClean="0">
                <a:solidFill>
                  <a:srgbClr val="FFFFFF"/>
                </a:solidFill>
                <a:latin typeface="Calibri"/>
                <a:ea typeface="DejaVu Sans"/>
              </a:rPr>
              <a:t>“</a:t>
            </a:r>
            <a:r>
              <a:rPr lang="en-US" sz="4000" b="0" strike="noStrike" spc="-1" dirty="0" smtClean="0">
                <a:solidFill>
                  <a:srgbClr val="FFFFFF"/>
                </a:solidFill>
                <a:latin typeface="Calibri"/>
                <a:ea typeface="DejaVu Sans"/>
              </a:rPr>
              <a:t>Lost </a:t>
            </a:r>
            <a:r>
              <a:rPr lang="en-US" sz="4000" b="0" strike="noStrike" spc="-1" dirty="0">
                <a:solidFill>
                  <a:srgbClr val="FFFFFF"/>
                </a:solidFill>
                <a:latin typeface="Calibri"/>
                <a:ea typeface="DejaVu Sans"/>
              </a:rPr>
              <a:t>in </a:t>
            </a:r>
            <a:r>
              <a:rPr lang="en-US" sz="4000" b="0" strike="noStrike" spc="-1" dirty="0" smtClean="0">
                <a:solidFill>
                  <a:srgbClr val="FFFFFF"/>
                </a:solidFill>
                <a:latin typeface="Calibri"/>
                <a:ea typeface="DejaVu Sans"/>
              </a:rPr>
              <a:t>Forest”</a:t>
            </a:r>
            <a:endParaRPr lang="ru-RU" sz="4000" b="0" strike="noStrike" spc="-1" dirty="0">
              <a:latin typeface="Arial"/>
            </a:endParaRPr>
          </a:p>
        </p:txBody>
      </p:sp>
      <p:sp>
        <p:nvSpPr>
          <p:cNvPr id="85" name="CustomShape 2"/>
          <p:cNvSpPr/>
          <p:nvPr/>
        </p:nvSpPr>
        <p:spPr>
          <a:xfrm rot="21573000">
            <a:off x="491464" y="1163985"/>
            <a:ext cx="4667819" cy="4650840"/>
          </a:xfrm>
          <a:prstGeom prst="roundRect">
            <a:avLst>
              <a:gd name="adj" fmla="val 21852"/>
            </a:avLst>
          </a:prstGeom>
          <a:blipFill rotWithShape="0">
            <a:blip r:embed="rId2"/>
            <a:srcRect/>
            <a:stretch>
              <a:fillRect l="-5865" t="6" r="7" b="-36"/>
            </a:stretch>
          </a:blipFill>
          <a:ln w="0">
            <a:noFill/>
          </a:ln>
        </p:spPr>
        <p:style>
          <a:lnRef idx="0">
            <a:scrgbClr r="0" g="0" b="0"/>
          </a:lnRef>
          <a:fillRef idx="0">
            <a:scrgbClr r="0" g="0" b="0"/>
          </a:fillRef>
          <a:effectRef idx="0">
            <a:scrgbClr r="0" g="0" b="0"/>
          </a:effectRef>
          <a:fontRef idx="minor"/>
        </p:style>
      </p:sp>
      <p:sp>
        <p:nvSpPr>
          <p:cNvPr id="86" name="CustomShape 3"/>
          <p:cNvSpPr/>
          <p:nvPr/>
        </p:nvSpPr>
        <p:spPr>
          <a:xfrm>
            <a:off x="7779240" y="4603680"/>
            <a:ext cx="5489640" cy="2253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spcBef>
                <a:spcPts val="601"/>
              </a:spcBef>
              <a:tabLst>
                <a:tab pos="0" algn="l"/>
              </a:tabLst>
            </a:pPr>
            <a:r>
              <a:rPr lang="ru-RU" sz="2200" b="0" strike="noStrike" spc="-1" dirty="0">
                <a:solidFill>
                  <a:srgbClr val="FFFFFF"/>
                </a:solidFill>
                <a:latin typeface="Calibri"/>
                <a:ea typeface="DejaVu Sans"/>
              </a:rPr>
              <a:t>Выполнили</a:t>
            </a:r>
            <a:r>
              <a:rPr lang="en-US" sz="2200" b="0" strike="noStrike" spc="-1" dirty="0">
                <a:solidFill>
                  <a:srgbClr val="FFFFFF"/>
                </a:solidFill>
                <a:latin typeface="Calibri"/>
                <a:ea typeface="DejaVu Sans"/>
              </a:rPr>
              <a:t>: </a:t>
            </a:r>
            <a:r>
              <a:rPr lang="en-US" sz="2200" b="0" strike="noStrike" spc="-1" dirty="0" err="1">
                <a:solidFill>
                  <a:srgbClr val="FFFFFF"/>
                </a:solidFill>
                <a:latin typeface="Calibri"/>
                <a:ea typeface="DejaVu Sans"/>
              </a:rPr>
              <a:t>ученики</a:t>
            </a:r>
            <a:r>
              <a:rPr lang="en-US" sz="2200" b="0" strike="noStrike" spc="-1" dirty="0">
                <a:solidFill>
                  <a:srgbClr val="FFFFFF"/>
                </a:solidFill>
                <a:latin typeface="Calibri"/>
                <a:ea typeface="DejaVu Sans"/>
              </a:rPr>
              <a:t> 7М </a:t>
            </a:r>
            <a:r>
              <a:rPr lang="en-US" sz="2200" b="0" strike="noStrike" spc="-1" dirty="0" err="1">
                <a:solidFill>
                  <a:srgbClr val="FFFFFF"/>
                </a:solidFill>
                <a:latin typeface="Calibri"/>
                <a:ea typeface="DejaVu Sans"/>
              </a:rPr>
              <a:t>класса</a:t>
            </a:r>
            <a:endParaRPr lang="ru-RU" sz="2200" b="0" strike="noStrike" spc="-1" dirty="0">
              <a:latin typeface="Arial"/>
            </a:endParaRPr>
          </a:p>
          <a:p>
            <a:pPr>
              <a:lnSpc>
                <a:spcPct val="100000"/>
              </a:lnSpc>
              <a:spcBef>
                <a:spcPts val="601"/>
              </a:spcBef>
              <a:tabLst>
                <a:tab pos="0" algn="l"/>
              </a:tabLst>
            </a:pPr>
            <a:r>
              <a:rPr lang="ru-RU" sz="2200" b="0" strike="noStrike" spc="-1" dirty="0">
                <a:solidFill>
                  <a:srgbClr val="FFFFFF"/>
                </a:solidFill>
                <a:latin typeface="Calibri"/>
                <a:ea typeface="DejaVu Sans"/>
              </a:rPr>
              <a:t>Баженов Тимур Антонович</a:t>
            </a:r>
            <a:endParaRPr lang="ru-RU" sz="2200" b="0" strike="noStrike" spc="-1" dirty="0">
              <a:latin typeface="Arial"/>
            </a:endParaRPr>
          </a:p>
          <a:p>
            <a:pPr>
              <a:lnSpc>
                <a:spcPct val="100000"/>
              </a:lnSpc>
              <a:spcBef>
                <a:spcPts val="601"/>
              </a:spcBef>
              <a:tabLst>
                <a:tab pos="0" algn="l"/>
              </a:tabLst>
            </a:pPr>
            <a:r>
              <a:rPr lang="ru-RU" sz="2200" b="0" strike="noStrike" spc="-1" dirty="0">
                <a:solidFill>
                  <a:srgbClr val="FFFFFF"/>
                </a:solidFill>
                <a:latin typeface="Calibri"/>
                <a:ea typeface="DejaVu Sans"/>
              </a:rPr>
              <a:t>Балаев Вячеслав Евгеньевич</a:t>
            </a:r>
            <a:endParaRPr lang="ru-RU" sz="2200" b="0" strike="noStrike" spc="-1" dirty="0">
              <a:latin typeface="Arial"/>
            </a:endParaRPr>
          </a:p>
          <a:p>
            <a:pPr>
              <a:lnSpc>
                <a:spcPct val="100000"/>
              </a:lnSpc>
              <a:spcBef>
                <a:spcPts val="601"/>
              </a:spcBef>
              <a:tabLst>
                <a:tab pos="0" algn="l"/>
              </a:tabLst>
            </a:pPr>
            <a:endParaRPr lang="ru-RU" sz="22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p:newsflash/>
      </p:transition>
    </mc:Choice>
    <mc:Fallback xmlns="" xmlns:p15="http://schemas.microsoft.com/office/powerpoint/2012/main">
      <p:transition spd="slow">
        <p:newsflash/>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 name="Рисунок 166"/>
          <p:cNvPicPr/>
          <p:nvPr/>
        </p:nvPicPr>
        <p:blipFill>
          <a:blip r:embed="rId2"/>
          <a:srcRect t="4452"/>
          <a:stretch/>
        </p:blipFill>
        <p:spPr>
          <a:xfrm>
            <a:off x="244440" y="360000"/>
            <a:ext cx="5695200" cy="3243600"/>
          </a:xfrm>
          <a:prstGeom prst="rect">
            <a:avLst/>
          </a:prstGeom>
          <a:ln w="0">
            <a:noFill/>
          </a:ln>
        </p:spPr>
      </p:pic>
      <p:pic>
        <p:nvPicPr>
          <p:cNvPr id="4" name="Рисунок 3"/>
          <p:cNvPicPr/>
          <p:nvPr/>
        </p:nvPicPr>
        <p:blipFill>
          <a:blip r:embed="rId3"/>
          <a:srcRect t="4352"/>
          <a:stretch/>
        </p:blipFill>
        <p:spPr>
          <a:xfrm>
            <a:off x="5939640" y="3029802"/>
            <a:ext cx="6156027" cy="3709924"/>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p:nvPr/>
        </p:nvPicPr>
        <p:blipFill>
          <a:blip r:embed="rId2"/>
          <a:srcRect t="5750"/>
          <a:stretch/>
        </p:blipFill>
        <p:spPr>
          <a:xfrm>
            <a:off x="136477" y="191068"/>
            <a:ext cx="11846257" cy="6496335"/>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016" y="179880"/>
            <a:ext cx="11393490" cy="6525536"/>
          </a:xfrm>
          <a:prstGeom prst="rect">
            <a:avLst/>
          </a:prstGeom>
        </p:spPr>
      </p:pic>
    </p:spTree>
    <p:extLst>
      <p:ext uri="{BB962C8B-B14F-4D97-AF65-F5344CB8AC3E}">
        <p14:creationId xmlns:p14="http://schemas.microsoft.com/office/powerpoint/2010/main" val="38417662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 name="Рисунок 169"/>
          <p:cNvPicPr/>
          <p:nvPr/>
        </p:nvPicPr>
        <p:blipFill rotWithShape="1">
          <a:blip r:embed="rId2"/>
          <a:srcRect l="5418" t="10150" r="4076" b="6463"/>
          <a:stretch/>
        </p:blipFill>
        <p:spPr>
          <a:xfrm>
            <a:off x="354841" y="218364"/>
            <a:ext cx="11464120" cy="6407623"/>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CustomShape 1"/>
          <p:cNvSpPr/>
          <p:nvPr/>
        </p:nvSpPr>
        <p:spPr>
          <a:xfrm>
            <a:off x="4485025" y="126900"/>
            <a:ext cx="3153732" cy="93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r>
              <a:rPr lang="ru-RU" sz="3800" b="0" strike="noStrike" spc="-1" dirty="0">
                <a:solidFill>
                  <a:srgbClr val="FFFFFF"/>
                </a:solidFill>
                <a:latin typeface="Arial"/>
                <a:ea typeface="DejaVu Sans"/>
              </a:rPr>
              <a:t>Заключение</a:t>
            </a:r>
            <a:endParaRPr lang="ru-RU" sz="3800" b="0" strike="noStrike" spc="-1" dirty="0">
              <a:latin typeface="Arial"/>
            </a:endParaRPr>
          </a:p>
        </p:txBody>
      </p:sp>
      <p:sp>
        <p:nvSpPr>
          <p:cNvPr id="172" name="CustomShape 2"/>
          <p:cNvSpPr/>
          <p:nvPr/>
        </p:nvSpPr>
        <p:spPr>
          <a:xfrm>
            <a:off x="456840" y="1172160"/>
            <a:ext cx="11301480" cy="22397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79"/>
              </a:spcBef>
              <a:tabLst>
                <a:tab pos="0" algn="l"/>
              </a:tabLst>
            </a:pPr>
            <a:r>
              <a:rPr lang="ru-RU" sz="2600" b="0" strike="noStrike" spc="-100" dirty="0">
                <a:solidFill>
                  <a:srgbClr val="FFFFFF"/>
                </a:solidFill>
                <a:latin typeface="Calibri"/>
                <a:ea typeface="DejaVu Sans"/>
              </a:rPr>
              <a:t>1) Мы с уверенностью можем сказать, что достигли поставленных задач и цели. </a:t>
            </a:r>
            <a:endParaRPr lang="ru-RU" sz="2600" b="0" strike="noStrike" spc="-1" dirty="0">
              <a:latin typeface="Arial"/>
            </a:endParaRPr>
          </a:p>
          <a:p>
            <a:pPr>
              <a:lnSpc>
                <a:spcPct val="100000"/>
              </a:lnSpc>
              <a:spcBef>
                <a:spcPts val="479"/>
              </a:spcBef>
              <a:tabLst>
                <a:tab pos="0" algn="l"/>
              </a:tabLst>
            </a:pPr>
            <a:r>
              <a:rPr lang="ru-RU" sz="2600" b="0" strike="noStrike" spc="-100" dirty="0">
                <a:solidFill>
                  <a:srgbClr val="FFFFFF"/>
                </a:solidFill>
                <a:latin typeface="Calibri"/>
                <a:ea typeface="DejaVu Sans"/>
              </a:rPr>
              <a:t>2) Мы сделали основную объемную работу игры по финансовой грамоте. В данный момент мы получили в качестве результата готовую игру. В планах - дальнейшее развитие проекта, а именно</a:t>
            </a:r>
            <a:r>
              <a:rPr lang="en-US" sz="2600" b="0" strike="noStrike" spc="-100" dirty="0">
                <a:solidFill>
                  <a:srgbClr val="FFFFFF"/>
                </a:solidFill>
                <a:latin typeface="Calibri"/>
                <a:ea typeface="DejaVu Sans"/>
              </a:rPr>
              <a:t>:</a:t>
            </a:r>
            <a:r>
              <a:rPr lang="ru-RU" sz="2600" b="0" strike="noStrike" spc="-100" dirty="0">
                <a:solidFill>
                  <a:srgbClr val="FFFFFF"/>
                </a:solidFill>
                <a:latin typeface="Calibri"/>
                <a:ea typeface="DejaVu Sans"/>
              </a:rPr>
              <a:t> добавление новой информации по финансовой </a:t>
            </a:r>
            <a:r>
              <a:rPr lang="ru-RU" sz="2600" b="0" strike="noStrike" spc="-100" dirty="0" smtClean="0">
                <a:solidFill>
                  <a:srgbClr val="FFFFFF"/>
                </a:solidFill>
                <a:latin typeface="Calibri"/>
                <a:ea typeface="DejaVu Sans"/>
              </a:rPr>
              <a:t>грамотности, улучшение </a:t>
            </a:r>
            <a:r>
              <a:rPr lang="ru-RU" sz="2600" b="0" strike="noStrike" spc="-100" dirty="0">
                <a:solidFill>
                  <a:srgbClr val="FFFFFF"/>
                </a:solidFill>
                <a:latin typeface="Calibri"/>
                <a:ea typeface="DejaVu Sans"/>
              </a:rPr>
              <a:t>сюжетной </a:t>
            </a:r>
            <a:r>
              <a:rPr lang="ru-RU" sz="2600" b="0" strike="noStrike" spc="-100" dirty="0" smtClean="0">
                <a:solidFill>
                  <a:srgbClr val="FFFFFF"/>
                </a:solidFill>
                <a:latin typeface="Calibri"/>
                <a:ea typeface="DejaVu Sans"/>
              </a:rPr>
              <a:t>линии.</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CustomShape 1"/>
          <p:cNvSpPr/>
          <p:nvPr/>
        </p:nvSpPr>
        <p:spPr>
          <a:xfrm>
            <a:off x="2125515" y="2043677"/>
            <a:ext cx="8486280" cy="2197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r>
              <a:rPr lang="ru-RU" sz="6000" b="0" strike="noStrike" spc="-1" dirty="0">
                <a:solidFill>
                  <a:srgbClr val="FFFFFF"/>
                </a:solidFill>
                <a:latin typeface="Arial"/>
                <a:ea typeface="DejaVu Sans"/>
              </a:rPr>
              <a:t>Спасибо за внимание!</a:t>
            </a:r>
            <a:endParaRPr lang="ru-RU" sz="60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CustomShape 1"/>
          <p:cNvSpPr/>
          <p:nvPr/>
        </p:nvSpPr>
        <p:spPr>
          <a:xfrm>
            <a:off x="4295713" y="214393"/>
            <a:ext cx="11301480" cy="93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r>
              <a:rPr lang="ru-RU" sz="4400" b="0" strike="noStrike" spc="-1" dirty="0">
                <a:solidFill>
                  <a:srgbClr val="FFFFFF"/>
                </a:solidFill>
                <a:latin typeface="Calibri" panose="020F0502020204030204" pitchFamily="34" charset="0"/>
                <a:ea typeface="DejaVu Sans"/>
                <a:cs typeface="Calibri" panose="020F0502020204030204" pitchFamily="34" charset="0"/>
              </a:rPr>
              <a:t>Введение</a:t>
            </a:r>
            <a:endParaRPr lang="ru-RU" sz="4400" b="0" strike="noStrike" spc="-1" dirty="0">
              <a:latin typeface="Calibri" panose="020F0502020204030204" pitchFamily="34" charset="0"/>
              <a:cs typeface="Calibri" panose="020F0502020204030204" pitchFamily="34" charset="0"/>
            </a:endParaRPr>
          </a:p>
        </p:txBody>
      </p:sp>
      <p:sp>
        <p:nvSpPr>
          <p:cNvPr id="88" name="CustomShape 2"/>
          <p:cNvSpPr/>
          <p:nvPr/>
        </p:nvSpPr>
        <p:spPr>
          <a:xfrm>
            <a:off x="573120" y="1234800"/>
            <a:ext cx="10406160" cy="535642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479"/>
              </a:spcBef>
              <a:buClr>
                <a:srgbClr val="363636"/>
              </a:buClr>
              <a:buSzPct val="80000"/>
            </a:pPr>
            <a:r>
              <a:rPr lang="ru-RU" sz="2600" b="0" strike="noStrike" spc="-100" dirty="0" smtClean="0">
                <a:solidFill>
                  <a:srgbClr val="FFFFFF"/>
                </a:solidFill>
                <a:latin typeface="Calibri"/>
                <a:ea typeface="DejaVu Sans"/>
              </a:rPr>
              <a:t>	Каждый </a:t>
            </a:r>
            <a:r>
              <a:rPr lang="ru-RU" sz="2600" b="0" strike="noStrike" spc="-100" dirty="0">
                <a:solidFill>
                  <a:srgbClr val="FFFFFF"/>
                </a:solidFill>
                <a:latin typeface="Calibri"/>
                <a:ea typeface="DejaVu Sans"/>
              </a:rPr>
              <a:t>человек современного общества ежедневно сталкивается с вопросами, которые вовлекают его в сферу финансовых отношений. Оплата товаров и услуг, уплата налогов государству, выплата процентов по кредиту, наконец – это лишь часть финансовых операций, осуществляемых человеком необходимых для нормальной жизнедеятельности.</a:t>
            </a:r>
            <a:endParaRPr lang="ru-RU" sz="2600" b="0" strike="noStrike" spc="-1" dirty="0">
              <a:latin typeface="Arial"/>
            </a:endParaRPr>
          </a:p>
          <a:p>
            <a:pPr>
              <a:lnSpc>
                <a:spcPct val="100000"/>
              </a:lnSpc>
              <a:spcBef>
                <a:spcPts val="479"/>
              </a:spcBef>
              <a:buClr>
                <a:srgbClr val="363636"/>
              </a:buClr>
              <a:buSzPct val="80000"/>
            </a:pPr>
            <a:r>
              <a:rPr lang="ru-RU" sz="2600" b="0" strike="noStrike" spc="-100" dirty="0" smtClean="0">
                <a:solidFill>
                  <a:srgbClr val="FFFFFF"/>
                </a:solidFill>
                <a:latin typeface="Calibri"/>
                <a:ea typeface="DejaVu Sans"/>
              </a:rPr>
              <a:t>	Ни </a:t>
            </a:r>
            <a:r>
              <a:rPr lang="ru-RU" sz="2600" b="0" strike="noStrike" spc="-100" dirty="0">
                <a:solidFill>
                  <a:srgbClr val="FFFFFF"/>
                </a:solidFill>
                <a:latin typeface="Calibri"/>
                <a:ea typeface="DejaVu Sans"/>
              </a:rPr>
              <a:t>для кого не секрет, что в данный момент на просторах интернета огромное количество мошенников. И более уязвимой жертвой для них являются дети, которые не могут отличать мошеннические схемы от законных экономических отношений . Исходя из этого, мы решили создать игру, которая научит детей распознавать сомнительные предложения мошенников в игровой форме</a:t>
            </a:r>
            <a:r>
              <a:rPr lang="en-US" sz="2600" b="0" strike="noStrike" spc="-100" dirty="0">
                <a:solidFill>
                  <a:srgbClr val="FFFFFF"/>
                </a:solidFill>
                <a:latin typeface="Calibri"/>
                <a:ea typeface="DejaVu Sans"/>
              </a:rPr>
              <a:t>.</a:t>
            </a:r>
            <a:endParaRPr lang="ru-RU" sz="2600" b="0" strike="noStrike" spc="-1" dirty="0">
              <a:latin typeface="Arial"/>
            </a:endParaRPr>
          </a:p>
          <a:p>
            <a:pPr>
              <a:lnSpc>
                <a:spcPct val="100000"/>
              </a:lnSpc>
            </a:pPr>
            <a:endParaRPr lang="ru-RU" sz="2600" b="0" strike="noStrike" spc="-1" dirty="0">
              <a:latin typeface="Arial"/>
            </a:endParaRPr>
          </a:p>
          <a:p>
            <a:pPr>
              <a:lnSpc>
                <a:spcPct val="100000"/>
              </a:lnSpc>
            </a:pPr>
            <a:endParaRPr lang="ru-RU" sz="26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xmlns:p15="http://schemas.microsoft.com/office/powerpoint/2012/main">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p:nvPr>
        </p:nvSpPr>
        <p:spPr>
          <a:xfrm>
            <a:off x="616382" y="524277"/>
            <a:ext cx="11341156" cy="3977280"/>
          </a:xfrm>
        </p:spPr>
        <p:txBody>
          <a:bodyPr/>
          <a:lstStyle/>
          <a:p>
            <a:pPr marL="0" indent="0">
              <a:buNone/>
            </a:pPr>
            <a:r>
              <a:rPr lang="ru-RU" sz="3200" spc="-100" dirty="0">
                <a:solidFill>
                  <a:srgbClr val="FFFFFF"/>
                </a:solidFill>
                <a:latin typeface="Calibri"/>
              </a:rPr>
              <a:t> </a:t>
            </a:r>
            <a:r>
              <a:rPr lang="ru-RU" sz="3200" spc="-100" dirty="0" smtClean="0">
                <a:solidFill>
                  <a:srgbClr val="FFFFFF"/>
                </a:solidFill>
                <a:latin typeface="Calibri"/>
              </a:rPr>
              <a:t>     В </a:t>
            </a:r>
            <a:r>
              <a:rPr lang="ru-RU" sz="3200" spc="-100" dirty="0">
                <a:solidFill>
                  <a:srgbClr val="FFFFFF"/>
                </a:solidFill>
                <a:latin typeface="Calibri"/>
              </a:rPr>
              <a:t>последние годы очень активно развивается цифровая экономика, появляются сотни новых интернет приложений для проведения расчетов в онлайн пространстве. В то же время растет количество мошеннических схем. А следовательно повышение уровня финансовой грамотности среди населения и детей является актуальным вопросом.</a:t>
            </a:r>
            <a:endParaRPr lang="ru-RU" sz="3200" dirty="0"/>
          </a:p>
        </p:txBody>
      </p:sp>
      <p:sp>
        <p:nvSpPr>
          <p:cNvPr id="4" name="CustomShape 1"/>
          <p:cNvSpPr/>
          <p:nvPr/>
        </p:nvSpPr>
        <p:spPr>
          <a:xfrm>
            <a:off x="4124382" y="268535"/>
            <a:ext cx="3359630" cy="93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r>
              <a:rPr lang="ru-RU" sz="4400" strike="noStrike" spc="-1" dirty="0" smtClean="0">
                <a:solidFill>
                  <a:srgbClr val="FFFFFF"/>
                </a:solidFill>
                <a:latin typeface="Calibri Light"/>
                <a:ea typeface="DejaVu Sans"/>
              </a:rPr>
              <a:t>Актуальность</a:t>
            </a:r>
            <a:endParaRPr lang="ru-RU" sz="4400" strike="noStrike" spc="-1" dirty="0">
              <a:latin typeface="Arial"/>
            </a:endParaRPr>
          </a:p>
        </p:txBody>
      </p:sp>
      <p:pic>
        <p:nvPicPr>
          <p:cNvPr id="1026" name="Picture 2" descr="https://e-news.su/uploads/posts/2022-04/1650919998_d091d18bd181d182d180d0bed0b2_d0a5d0b0d0bad0b5d180.jpe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968" y="3885344"/>
            <a:ext cx="4460836" cy="297265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0912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CustomShape 1"/>
          <p:cNvSpPr/>
          <p:nvPr/>
        </p:nvSpPr>
        <p:spPr>
          <a:xfrm>
            <a:off x="431640" y="0"/>
            <a:ext cx="11301480" cy="93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r>
              <a:rPr lang="ru-RU" sz="4400" b="0" strike="noStrike" spc="-1" dirty="0">
                <a:solidFill>
                  <a:srgbClr val="FFFFFF"/>
                </a:solidFill>
                <a:latin typeface="Calibri Light"/>
                <a:ea typeface="DejaVu Sans"/>
              </a:rPr>
              <a:t>Цель </a:t>
            </a:r>
            <a:r>
              <a:rPr lang="ru-RU" sz="4400" b="0" strike="noStrike" spc="-1" dirty="0" smtClean="0">
                <a:solidFill>
                  <a:srgbClr val="FFFFFF"/>
                </a:solidFill>
                <a:latin typeface="Calibri Light"/>
                <a:ea typeface="DejaVu Sans"/>
              </a:rPr>
              <a:t>и задачи</a:t>
            </a:r>
            <a:endParaRPr lang="ru-RU" sz="4400" b="0" strike="noStrike" spc="-1" dirty="0">
              <a:latin typeface="Arial"/>
            </a:endParaRPr>
          </a:p>
        </p:txBody>
      </p:sp>
      <p:sp>
        <p:nvSpPr>
          <p:cNvPr id="90" name="CustomShape 2"/>
          <p:cNvSpPr/>
          <p:nvPr/>
        </p:nvSpPr>
        <p:spPr>
          <a:xfrm>
            <a:off x="240571" y="1084235"/>
            <a:ext cx="11379343" cy="4959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79"/>
              </a:spcBef>
            </a:pPr>
            <a:r>
              <a:rPr lang="ru-RU" sz="2600" b="0" i="1" strike="noStrike" spc="-100" dirty="0" smtClean="0">
                <a:solidFill>
                  <a:srgbClr val="FFFFFF"/>
                </a:solidFill>
                <a:latin typeface="Calibri"/>
                <a:ea typeface="DejaVu Sans"/>
              </a:rPr>
              <a:t>   Цель </a:t>
            </a:r>
            <a:r>
              <a:rPr lang="ru-RU" sz="2600" b="0" i="1" strike="noStrike" spc="-100" dirty="0">
                <a:solidFill>
                  <a:srgbClr val="FFFFFF"/>
                </a:solidFill>
                <a:latin typeface="Calibri"/>
                <a:ea typeface="DejaVu Sans"/>
              </a:rPr>
              <a:t>данного </a:t>
            </a:r>
            <a:r>
              <a:rPr lang="ru-RU" sz="2600" i="1" spc="-100" dirty="0" err="1" smtClean="0">
                <a:solidFill>
                  <a:srgbClr val="FFFFFF"/>
                </a:solidFill>
                <a:latin typeface="Calibri"/>
                <a:ea typeface="DejaVu Sans"/>
              </a:rPr>
              <a:t>проэкта</a:t>
            </a:r>
            <a:r>
              <a:rPr lang="ru-RU" sz="2600" i="1" spc="-100" dirty="0" smtClean="0">
                <a:solidFill>
                  <a:srgbClr val="FFFFFF"/>
                </a:solidFill>
                <a:latin typeface="Calibri"/>
                <a:ea typeface="DejaVu Sans"/>
              </a:rPr>
              <a:t> </a:t>
            </a:r>
            <a:r>
              <a:rPr lang="ru-RU" sz="2600" b="0" strike="noStrike" spc="-100" dirty="0" smtClean="0">
                <a:solidFill>
                  <a:srgbClr val="FFFFFF"/>
                </a:solidFill>
                <a:latin typeface="Calibri"/>
                <a:ea typeface="DejaVu Sans"/>
              </a:rPr>
              <a:t>– </a:t>
            </a:r>
            <a:r>
              <a:rPr lang="ru-RU" sz="2600" b="0" strike="noStrike" spc="-100" dirty="0">
                <a:solidFill>
                  <a:srgbClr val="FFFFFF"/>
                </a:solidFill>
                <a:latin typeface="Calibri"/>
                <a:ea typeface="DejaVu Sans"/>
              </a:rPr>
              <a:t>Научить детей отличать сомнительные </a:t>
            </a:r>
            <a:r>
              <a:rPr lang="ru-RU" sz="2600" b="0" strike="noStrike" spc="-100" dirty="0" smtClean="0">
                <a:solidFill>
                  <a:srgbClr val="FFFFFF"/>
                </a:solidFill>
                <a:latin typeface="Calibri"/>
                <a:ea typeface="DejaVu Sans"/>
              </a:rPr>
              <a:t>предложения мошенников </a:t>
            </a:r>
            <a:r>
              <a:rPr lang="ru-RU" sz="2600" b="0" strike="noStrike" spc="-100" dirty="0">
                <a:solidFill>
                  <a:srgbClr val="FFFFFF"/>
                </a:solidFill>
                <a:latin typeface="Calibri"/>
                <a:ea typeface="DejaVu Sans"/>
              </a:rPr>
              <a:t>на просторах интернета с помощью игры</a:t>
            </a:r>
            <a:r>
              <a:rPr lang="en-US" sz="2600" b="0" strike="noStrike" spc="-100" dirty="0" smtClean="0">
                <a:solidFill>
                  <a:srgbClr val="FFFFFF"/>
                </a:solidFill>
                <a:latin typeface="Calibri"/>
                <a:ea typeface="DejaVu Sans"/>
              </a:rPr>
              <a:t>.</a:t>
            </a:r>
          </a:p>
          <a:p>
            <a:pPr>
              <a:lnSpc>
                <a:spcPct val="100000"/>
              </a:lnSpc>
              <a:spcBef>
                <a:spcPts val="479"/>
              </a:spcBef>
            </a:pPr>
            <a:endParaRPr lang="ru-RU" sz="2600" b="0" strike="noStrike" spc="-100" dirty="0" smtClean="0">
              <a:solidFill>
                <a:srgbClr val="FFFFFF"/>
              </a:solidFill>
              <a:latin typeface="Calibri"/>
              <a:ea typeface="DejaVu Sans"/>
            </a:endParaRPr>
          </a:p>
          <a:p>
            <a:pPr>
              <a:lnSpc>
                <a:spcPct val="100000"/>
              </a:lnSpc>
              <a:spcBef>
                <a:spcPts val="479"/>
              </a:spcBef>
            </a:pPr>
            <a:r>
              <a:rPr lang="ru-RU" sz="2600" i="1" spc="-100" dirty="0" smtClean="0">
                <a:solidFill>
                  <a:srgbClr val="FFFFFF"/>
                </a:solidFill>
                <a:latin typeface="Calibri"/>
                <a:ea typeface="DejaVu Sans"/>
              </a:rPr>
              <a:t>Задачи</a:t>
            </a:r>
            <a:r>
              <a:rPr lang="en-US" sz="2600" i="1" spc="-100" dirty="0" smtClean="0">
                <a:solidFill>
                  <a:srgbClr val="FFFFFF"/>
                </a:solidFill>
                <a:latin typeface="Calibri"/>
                <a:ea typeface="DejaVu Sans"/>
              </a:rPr>
              <a:t>:</a:t>
            </a:r>
            <a:endParaRPr lang="ru-RU" sz="2600" b="0" i="1" strike="noStrike" spc="-100" dirty="0" smtClean="0">
              <a:solidFill>
                <a:srgbClr val="FFFFFF"/>
              </a:solidFill>
              <a:latin typeface="Calibri"/>
              <a:ea typeface="DejaVu Sans"/>
            </a:endParaRPr>
          </a:p>
          <a:p>
            <a:pPr>
              <a:lnSpc>
                <a:spcPct val="100000"/>
              </a:lnSpc>
              <a:spcBef>
                <a:spcPts val="561"/>
              </a:spcBef>
              <a:buClr>
                <a:srgbClr val="363636"/>
              </a:buClr>
              <a:buSzPct val="80000"/>
            </a:pPr>
            <a:r>
              <a:rPr lang="ru-RU" sz="2400" spc="-100" dirty="0">
                <a:solidFill>
                  <a:srgbClr val="FFFFFF"/>
                </a:solidFill>
                <a:latin typeface="Calibri"/>
              </a:rPr>
              <a:t>1) Выявить пробелы в знаниях по финансовой грамотности у целевой аудитории. </a:t>
            </a:r>
            <a:endParaRPr lang="ru-RU" sz="2400" spc="-1" dirty="0"/>
          </a:p>
          <a:p>
            <a:pPr>
              <a:lnSpc>
                <a:spcPct val="100000"/>
              </a:lnSpc>
              <a:spcBef>
                <a:spcPts val="561"/>
              </a:spcBef>
              <a:buClr>
                <a:srgbClr val="363636"/>
              </a:buClr>
              <a:buSzPct val="80000"/>
            </a:pPr>
            <a:r>
              <a:rPr lang="ru-RU" sz="2400" spc="-100" dirty="0">
                <a:solidFill>
                  <a:srgbClr val="FFFFFF"/>
                </a:solidFill>
                <a:latin typeface="Calibri"/>
              </a:rPr>
              <a:t>2) Определить наиболее подходящую платформу и жанр для игры</a:t>
            </a:r>
            <a:endParaRPr lang="ru-RU" sz="2400" spc="-1" dirty="0"/>
          </a:p>
          <a:p>
            <a:pPr>
              <a:lnSpc>
                <a:spcPct val="100000"/>
              </a:lnSpc>
              <a:spcBef>
                <a:spcPts val="561"/>
              </a:spcBef>
              <a:buClr>
                <a:srgbClr val="363636"/>
              </a:buClr>
              <a:buSzPct val="80000"/>
            </a:pPr>
            <a:r>
              <a:rPr lang="ru-RU" sz="2400" spc="-100" dirty="0">
                <a:solidFill>
                  <a:srgbClr val="FFFFFF"/>
                </a:solidFill>
                <a:latin typeface="Calibri"/>
              </a:rPr>
              <a:t>3) Прописать сюжетную линию игры</a:t>
            </a:r>
            <a:endParaRPr lang="ru-RU" sz="2400" spc="-1" dirty="0"/>
          </a:p>
          <a:p>
            <a:pPr>
              <a:lnSpc>
                <a:spcPct val="100000"/>
              </a:lnSpc>
              <a:spcBef>
                <a:spcPts val="561"/>
              </a:spcBef>
              <a:buClr>
                <a:srgbClr val="363636"/>
              </a:buClr>
              <a:buSzPct val="80000"/>
            </a:pPr>
            <a:r>
              <a:rPr lang="ru-RU" sz="2400" spc="-100" dirty="0">
                <a:solidFill>
                  <a:srgbClr val="FFFFFF"/>
                </a:solidFill>
                <a:latin typeface="Calibri"/>
              </a:rPr>
              <a:t>4) Сформировать блок-схему</a:t>
            </a:r>
            <a:endParaRPr lang="ru-RU" sz="2400" spc="-1" dirty="0"/>
          </a:p>
          <a:p>
            <a:pPr>
              <a:lnSpc>
                <a:spcPct val="100000"/>
              </a:lnSpc>
              <a:spcBef>
                <a:spcPts val="561"/>
              </a:spcBef>
              <a:buClr>
                <a:srgbClr val="363636"/>
              </a:buClr>
              <a:buSzPct val="80000"/>
            </a:pPr>
            <a:r>
              <a:rPr lang="en-US" sz="2400" spc="-100" dirty="0" smtClean="0">
                <a:solidFill>
                  <a:srgbClr val="FFFFFF"/>
                </a:solidFill>
                <a:latin typeface="Calibri"/>
              </a:rPr>
              <a:t>5</a:t>
            </a:r>
            <a:r>
              <a:rPr lang="ru-RU" sz="2400" spc="-100" dirty="0" smtClean="0">
                <a:solidFill>
                  <a:srgbClr val="FFFFFF"/>
                </a:solidFill>
                <a:latin typeface="Calibri"/>
              </a:rPr>
              <a:t>) </a:t>
            </a:r>
            <a:r>
              <a:rPr lang="ru-RU" sz="2400" spc="-100" dirty="0">
                <a:solidFill>
                  <a:srgbClr val="FFFFFF"/>
                </a:solidFill>
                <a:latin typeface="Calibri"/>
              </a:rPr>
              <a:t>Написать игру на </a:t>
            </a:r>
            <a:r>
              <a:rPr lang="en-US" sz="2400" spc="-100" dirty="0">
                <a:solidFill>
                  <a:srgbClr val="FFFFFF"/>
                </a:solidFill>
                <a:latin typeface="Calibri"/>
              </a:rPr>
              <a:t>Python</a:t>
            </a:r>
            <a:r>
              <a:rPr lang="ru-RU" sz="2400" spc="-100" dirty="0">
                <a:solidFill>
                  <a:srgbClr val="FFFFFF"/>
                </a:solidFill>
                <a:latin typeface="Calibri"/>
              </a:rPr>
              <a:t> с помощью библиотеки </a:t>
            </a:r>
            <a:r>
              <a:rPr lang="en-US" sz="2400" spc="-100" dirty="0" err="1" smtClean="0">
                <a:solidFill>
                  <a:srgbClr val="FFFFFF"/>
                </a:solidFill>
                <a:latin typeface="Calibri"/>
              </a:rPr>
              <a:t>PyGame</a:t>
            </a:r>
            <a:endParaRPr lang="ru-RU" sz="2400" spc="-100" dirty="0">
              <a:solidFill>
                <a:srgbClr val="FFFFFF"/>
              </a:solidFill>
              <a:latin typeface="Calibri"/>
            </a:endParaRPr>
          </a:p>
          <a:p>
            <a:pPr>
              <a:lnSpc>
                <a:spcPct val="100000"/>
              </a:lnSpc>
              <a:spcBef>
                <a:spcPts val="479"/>
              </a:spcBef>
            </a:pPr>
            <a:endParaRPr lang="ru-RU" sz="2600" b="0" strike="noStrike" spc="-1" dirty="0">
              <a:latin typeface="Arial"/>
            </a:endParaRPr>
          </a:p>
          <a:p>
            <a:pPr>
              <a:lnSpc>
                <a:spcPct val="100000"/>
              </a:lnSpc>
              <a:spcBef>
                <a:spcPts val="479"/>
              </a:spcBef>
            </a:pPr>
            <a:endParaRPr lang="ru-RU" sz="2600" b="0" strike="noStrike" spc="-1" dirty="0">
              <a:latin typeface="Arial"/>
            </a:endParaRPr>
          </a:p>
          <a:p>
            <a:pPr>
              <a:lnSpc>
                <a:spcPct val="100000"/>
              </a:lnSpc>
              <a:spcBef>
                <a:spcPts val="479"/>
              </a:spcBef>
              <a:tabLst>
                <a:tab pos="0" algn="l"/>
              </a:tabLst>
            </a:pPr>
            <a:endParaRPr lang="ru-RU" sz="26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p14:vortex/>
      </p:transition>
    </mc:Choice>
    <mc:Fallback xmlns="" xmlns:p15="http://schemas.microsoft.com/office/powerpoint/2012/main">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CustomShape 1"/>
          <p:cNvSpPr/>
          <p:nvPr/>
        </p:nvSpPr>
        <p:spPr>
          <a:xfrm>
            <a:off x="431640" y="178431"/>
            <a:ext cx="6839640" cy="93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r>
              <a:rPr lang="ru-RU" sz="4400" b="0" strike="noStrike" spc="-1" dirty="0" smtClean="0">
                <a:solidFill>
                  <a:srgbClr val="FFFFFF"/>
                </a:solidFill>
                <a:latin typeface="Calibri Light"/>
                <a:ea typeface="DejaVu Sans"/>
              </a:rPr>
              <a:t>Проблема</a:t>
            </a:r>
            <a:endParaRPr lang="ru-RU" sz="4400" b="0" strike="noStrike" spc="-1" dirty="0">
              <a:latin typeface="Arial"/>
            </a:endParaRPr>
          </a:p>
        </p:txBody>
      </p:sp>
      <p:sp>
        <p:nvSpPr>
          <p:cNvPr id="93" name="CustomShape 2"/>
          <p:cNvSpPr/>
          <p:nvPr/>
        </p:nvSpPr>
        <p:spPr>
          <a:xfrm>
            <a:off x="431640" y="1308240"/>
            <a:ext cx="11301480" cy="4959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561"/>
              </a:spcBef>
              <a:buClr>
                <a:srgbClr val="363636"/>
              </a:buClr>
              <a:buSzPct val="80000"/>
            </a:pPr>
            <a:r>
              <a:rPr lang="ru-RU" sz="3200" i="1" spc="-100" dirty="0">
                <a:solidFill>
                  <a:srgbClr val="FFFFFF"/>
                </a:solidFill>
                <a:latin typeface="Calibri"/>
              </a:rPr>
              <a:t> Проблемой</a:t>
            </a:r>
            <a:r>
              <a:rPr lang="ru-RU" sz="3200" spc="-100" dirty="0">
                <a:solidFill>
                  <a:srgbClr val="FFFFFF"/>
                </a:solidFill>
                <a:latin typeface="Calibri"/>
              </a:rPr>
              <a:t> нашего проекта является малое количество обучающих финансовой грамотности программ для широких масс населения в особенности детей. Как следствие их низкий уровень финансовой грамотности.</a:t>
            </a:r>
            <a:endParaRPr lang="ru-RU" sz="3200" b="0" strike="noStrike" spc="-1" dirty="0">
              <a:latin typeface="Arial"/>
            </a:endParaRPr>
          </a:p>
        </p:txBody>
      </p:sp>
      <p:pic>
        <p:nvPicPr>
          <p:cNvPr id="4" name="Picture 2" descr="https://www.klass39.ru/wp-content/uploads/2011/03/deti.jpg"/>
          <p:cNvPicPr/>
          <p:nvPr/>
        </p:nvPicPr>
        <p:blipFill>
          <a:blip r:embed="rId2"/>
          <a:stretch/>
        </p:blipFill>
        <p:spPr>
          <a:xfrm>
            <a:off x="3554399" y="3057099"/>
            <a:ext cx="5055961" cy="3401790"/>
          </a:xfrm>
          <a:prstGeom prst="rect">
            <a:avLst/>
          </a:prstGeom>
          <a:ln w="0">
            <a:noFill/>
          </a:ln>
          <a:effectLst>
            <a:softEdge rad="112680"/>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CustomShape 1"/>
          <p:cNvSpPr/>
          <p:nvPr/>
        </p:nvSpPr>
        <p:spPr>
          <a:xfrm>
            <a:off x="3589361" y="125409"/>
            <a:ext cx="6127843" cy="82993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ru-RU" sz="4400" spc="-1" dirty="0">
                <a:solidFill>
                  <a:srgbClr val="FFFFFF"/>
                </a:solidFill>
                <a:latin typeface="Calibri Light"/>
                <a:ea typeface="DejaVu Sans"/>
              </a:rPr>
              <a:t>Выяснение</a:t>
            </a:r>
            <a:r>
              <a:rPr lang="ru-RU" sz="3200" b="0" strike="noStrike" spc="-1" dirty="0">
                <a:solidFill>
                  <a:srgbClr val="FFFFFF"/>
                </a:solidFill>
                <a:latin typeface="Calibri"/>
              </a:rPr>
              <a:t> </a:t>
            </a:r>
            <a:r>
              <a:rPr lang="ru-RU" sz="4400" spc="-1" dirty="0">
                <a:solidFill>
                  <a:srgbClr val="FFFFFF"/>
                </a:solidFill>
                <a:latin typeface="Calibri Light"/>
                <a:ea typeface="DejaVu Sans"/>
              </a:rPr>
              <a:t>проблемы</a:t>
            </a:r>
          </a:p>
        </p:txBody>
      </p:sp>
      <p:sp>
        <p:nvSpPr>
          <p:cNvPr id="2" name="Прямоугольник 1"/>
          <p:cNvSpPr/>
          <p:nvPr/>
        </p:nvSpPr>
        <p:spPr>
          <a:xfrm>
            <a:off x="543950" y="941694"/>
            <a:ext cx="11526130" cy="3108543"/>
          </a:xfrm>
          <a:prstGeom prst="rect">
            <a:avLst/>
          </a:prstGeom>
        </p:spPr>
        <p:txBody>
          <a:bodyPr wrap="square">
            <a:spAutoFit/>
          </a:bodyPr>
          <a:lstStyle/>
          <a:p>
            <a:r>
              <a:rPr lang="ru-RU" sz="2800" spc="-100" dirty="0" smtClean="0">
                <a:solidFill>
                  <a:srgbClr val="FFFFFF"/>
                </a:solidFill>
                <a:latin typeface="Calibri"/>
              </a:rPr>
              <a:t>Каждое четвертое преступление в России происходит с использованием интернета. А количество </a:t>
            </a:r>
            <a:r>
              <a:rPr lang="ru-RU" sz="2800" spc="-100" dirty="0" err="1">
                <a:solidFill>
                  <a:srgbClr val="FFFFFF"/>
                </a:solidFill>
                <a:latin typeface="Calibri"/>
              </a:rPr>
              <a:t>киберпреступлений</a:t>
            </a:r>
            <a:r>
              <a:rPr lang="ru-RU" sz="2800" spc="-100" dirty="0">
                <a:solidFill>
                  <a:srgbClr val="FFFFFF"/>
                </a:solidFill>
                <a:latin typeface="Calibri"/>
              </a:rPr>
              <a:t> в 2022 году превысило </a:t>
            </a:r>
            <a:r>
              <a:rPr lang="ru-RU" sz="2800" spc="-100" dirty="0" smtClean="0">
                <a:solidFill>
                  <a:srgbClr val="FFFFFF"/>
                </a:solidFill>
                <a:latin typeface="Calibri"/>
              </a:rPr>
              <a:t>отметку </a:t>
            </a:r>
            <a:r>
              <a:rPr lang="ru-RU" sz="2800" spc="-100" dirty="0">
                <a:solidFill>
                  <a:srgbClr val="FFFFFF"/>
                </a:solidFill>
                <a:latin typeface="Calibri"/>
              </a:rPr>
              <a:t>в 522,1 </a:t>
            </a:r>
            <a:r>
              <a:rPr lang="ru-RU" sz="2800" spc="-100" dirty="0" smtClean="0">
                <a:solidFill>
                  <a:srgbClr val="FFFFFF"/>
                </a:solidFill>
                <a:latin typeface="Calibri"/>
              </a:rPr>
              <a:t>тыс. Ввиду того, что дети и подростки легко поддаются информационному влиянию, то они одни из наиболее уязвимых групп для мошенников.</a:t>
            </a:r>
          </a:p>
          <a:p>
            <a:endParaRPr lang="ru-RU" sz="2800" spc="-100" dirty="0">
              <a:solidFill>
                <a:srgbClr val="FFFFFF"/>
              </a:solidFill>
              <a:latin typeface="Calibri"/>
            </a:endParaRPr>
          </a:p>
          <a:p>
            <a:r>
              <a:rPr lang="ru-RU" sz="2800" spc="-100" dirty="0" smtClean="0">
                <a:solidFill>
                  <a:srgbClr val="FFFFFF"/>
                </a:solidFill>
                <a:latin typeface="Calibri"/>
              </a:rPr>
              <a:t>Кроме того, достаточно сложно донести информацию до детей и подростков ввиду отсутствия у многих мотивации к данному обучению.</a:t>
            </a:r>
            <a:endParaRPr lang="ru-RU" sz="2800" spc="-100" dirty="0">
              <a:solidFill>
                <a:srgbClr val="FFFFFF"/>
              </a:solidFill>
              <a:latin typeface="Calibri"/>
            </a:endParaRPr>
          </a:p>
        </p:txBody>
      </p:sp>
      <p:pic>
        <p:nvPicPr>
          <p:cNvPr id="2050" name="Picture 2" descr="https://dtdonnuet.ru/images/E4ri2x3XIAATKTq.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3759" y="4050237"/>
            <a:ext cx="4106511" cy="273039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CustomShape 1"/>
          <p:cNvSpPr/>
          <p:nvPr/>
        </p:nvSpPr>
        <p:spPr>
          <a:xfrm>
            <a:off x="302626" y="779335"/>
            <a:ext cx="11775644" cy="384725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79"/>
              </a:spcBef>
              <a:buClr>
                <a:srgbClr val="363636"/>
              </a:buClr>
              <a:buSzPct val="80000"/>
            </a:pPr>
            <a:r>
              <a:rPr lang="ru-RU" sz="2400" b="0" strike="noStrike" spc="-100" dirty="0">
                <a:solidFill>
                  <a:srgbClr val="FFFFFF"/>
                </a:solidFill>
                <a:latin typeface="Calibri"/>
                <a:ea typeface="DejaVu Sans"/>
              </a:rPr>
              <a:t>Жанр</a:t>
            </a:r>
            <a:r>
              <a:rPr lang="en-US" sz="2400" b="0" strike="noStrike" spc="-100" dirty="0">
                <a:solidFill>
                  <a:srgbClr val="FFFFFF"/>
                </a:solidFill>
                <a:latin typeface="Calibri"/>
                <a:ea typeface="DejaVu Sans"/>
              </a:rPr>
              <a:t>:</a:t>
            </a:r>
            <a:r>
              <a:rPr lang="ru-RU" sz="2400" b="0" strike="noStrike" spc="-100" dirty="0">
                <a:solidFill>
                  <a:srgbClr val="FFFFFF"/>
                </a:solidFill>
                <a:latin typeface="Calibri"/>
                <a:ea typeface="DejaVu Sans"/>
              </a:rPr>
              <a:t> </a:t>
            </a:r>
            <a:r>
              <a:rPr lang="ru-RU" sz="2400" b="0" strike="noStrike" spc="-100" dirty="0" err="1">
                <a:solidFill>
                  <a:srgbClr val="FFFFFF"/>
                </a:solidFill>
                <a:latin typeface="Calibri"/>
                <a:ea typeface="DejaVu Sans"/>
              </a:rPr>
              <a:t>Платформер</a:t>
            </a:r>
            <a:r>
              <a:rPr lang="ru-RU" sz="2400" b="0" strike="noStrike" spc="-100" dirty="0">
                <a:solidFill>
                  <a:srgbClr val="FFFFFF"/>
                </a:solidFill>
                <a:latin typeface="Calibri"/>
                <a:ea typeface="DejaVu Sans"/>
              </a:rPr>
              <a:t> с элементами викторины</a:t>
            </a:r>
            <a:r>
              <a:rPr lang="en-US" sz="2400" b="0" strike="noStrike" spc="-100" dirty="0">
                <a:solidFill>
                  <a:srgbClr val="FFFFFF"/>
                </a:solidFill>
                <a:latin typeface="Calibri"/>
                <a:ea typeface="DejaVu Sans"/>
              </a:rPr>
              <a:t>.</a:t>
            </a:r>
            <a:endParaRPr lang="ru-RU" sz="2400" b="0" strike="noStrike" spc="-1" dirty="0">
              <a:latin typeface="Arial"/>
            </a:endParaRPr>
          </a:p>
          <a:p>
            <a:pPr>
              <a:lnSpc>
                <a:spcPct val="100000"/>
              </a:lnSpc>
              <a:spcBef>
                <a:spcPts val="479"/>
              </a:spcBef>
              <a:buClr>
                <a:srgbClr val="363636"/>
              </a:buClr>
              <a:buSzPct val="80000"/>
            </a:pPr>
            <a:r>
              <a:rPr lang="ru-RU" sz="2400" b="0" strike="noStrike" spc="-100" dirty="0">
                <a:solidFill>
                  <a:srgbClr val="FFFFFF"/>
                </a:solidFill>
                <a:latin typeface="Calibri"/>
                <a:ea typeface="DejaVu Sans"/>
              </a:rPr>
              <a:t>Целевая аудитория</a:t>
            </a:r>
            <a:r>
              <a:rPr lang="en-US" sz="2400" b="0" strike="noStrike" spc="-100" dirty="0">
                <a:solidFill>
                  <a:srgbClr val="FFFFFF"/>
                </a:solidFill>
                <a:latin typeface="Calibri"/>
                <a:ea typeface="DejaVu Sans"/>
              </a:rPr>
              <a:t>:</a:t>
            </a:r>
            <a:r>
              <a:rPr lang="ru-RU" sz="2400" b="0" strike="noStrike" spc="-100" dirty="0">
                <a:solidFill>
                  <a:srgbClr val="FFFFFF"/>
                </a:solidFill>
                <a:latin typeface="Calibri"/>
                <a:ea typeface="DejaVu Sans"/>
              </a:rPr>
              <a:t> от 7 до </a:t>
            </a:r>
            <a:r>
              <a:rPr lang="en-US" sz="2400" b="0" strike="noStrike" spc="-100" dirty="0" smtClean="0">
                <a:solidFill>
                  <a:srgbClr val="FFFFFF"/>
                </a:solidFill>
                <a:latin typeface="Calibri"/>
                <a:ea typeface="DejaVu Sans"/>
              </a:rPr>
              <a:t>1</a:t>
            </a:r>
            <a:r>
              <a:rPr lang="ru-RU" sz="2400" b="0" strike="noStrike" spc="-100" dirty="0" smtClean="0">
                <a:solidFill>
                  <a:srgbClr val="FFFFFF"/>
                </a:solidFill>
                <a:latin typeface="Calibri"/>
                <a:ea typeface="DejaVu Sans"/>
              </a:rPr>
              <a:t>4 лет</a:t>
            </a:r>
          </a:p>
          <a:p>
            <a:pPr>
              <a:lnSpc>
                <a:spcPct val="100000"/>
              </a:lnSpc>
              <a:spcBef>
                <a:spcPts val="479"/>
              </a:spcBef>
              <a:buClr>
                <a:srgbClr val="363636"/>
              </a:buClr>
              <a:buSzPct val="80000"/>
            </a:pPr>
            <a:r>
              <a:rPr lang="ru-RU" sz="2400" spc="-100" dirty="0" smtClean="0">
                <a:solidFill>
                  <a:srgbClr val="FFFFFF"/>
                </a:solidFill>
                <a:latin typeface="Calibri"/>
              </a:rPr>
              <a:t>Сюжет</a:t>
            </a:r>
            <a:r>
              <a:rPr lang="en-US" sz="2400" spc="-100" dirty="0" smtClean="0">
                <a:solidFill>
                  <a:srgbClr val="FFFFFF"/>
                </a:solidFill>
                <a:latin typeface="Calibri"/>
              </a:rPr>
              <a:t>: </a:t>
            </a:r>
            <a:r>
              <a:rPr lang="ru-RU" sz="2400" spc="-100" dirty="0" smtClean="0">
                <a:solidFill>
                  <a:srgbClr val="FFFFFF"/>
                </a:solidFill>
                <a:latin typeface="Calibri"/>
              </a:rPr>
              <a:t>Вы один из потерявшейся группы детей в темном и дремучем лесу. Ваша задача выбраться из леса. По мере прохождения игроку будут попадаться монеты, которые нужно собирать, а так же торговцы и мошенники. Все торговцы и мошенники выглядят одинаково, но чтобы узнать кто из них кем является необходимо поговорить с ними. Они будут делать Вам различные финансовые предложения. Если игрок считает, что перед ним мошенник нужно отказаться от его предложений, иначе дать грамотный ответ. За правильный ответ даётся одна монета, за неправильный монета вычитается. Чем больше игрок наберет монет, тем лучше пройдет игру.</a:t>
            </a:r>
            <a:endParaRPr lang="ru-RU" sz="2400" b="0" strike="noStrike" spc="-1" dirty="0">
              <a:latin typeface="Arial"/>
            </a:endParaRPr>
          </a:p>
          <a:p>
            <a:pPr>
              <a:lnSpc>
                <a:spcPct val="100000"/>
              </a:lnSpc>
              <a:spcBef>
                <a:spcPts val="479"/>
              </a:spcBef>
              <a:tabLst>
                <a:tab pos="0" algn="l"/>
              </a:tabLst>
            </a:pPr>
            <a:endParaRPr lang="ru-RU" sz="2600" b="0" strike="noStrike" spc="-1" dirty="0">
              <a:latin typeface="Arial"/>
            </a:endParaRPr>
          </a:p>
        </p:txBody>
      </p:sp>
      <p:sp>
        <p:nvSpPr>
          <p:cNvPr id="176" name="CustomShape 2"/>
          <p:cNvSpPr/>
          <p:nvPr/>
        </p:nvSpPr>
        <p:spPr>
          <a:xfrm>
            <a:off x="302625" y="-159184"/>
            <a:ext cx="11301480" cy="93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r>
              <a:rPr lang="ru-RU" sz="4400" b="0" strike="noStrike" spc="-1" dirty="0">
                <a:solidFill>
                  <a:srgbClr val="FFFFFF"/>
                </a:solidFill>
                <a:latin typeface="Calibri Light"/>
                <a:ea typeface="DejaVu Sans"/>
              </a:rPr>
              <a:t>Описание</a:t>
            </a:r>
            <a:r>
              <a:rPr lang="ru-RU" sz="3800" b="0" strike="noStrike" spc="-1" dirty="0">
                <a:solidFill>
                  <a:srgbClr val="000000"/>
                </a:solidFill>
                <a:latin typeface="Arial"/>
                <a:ea typeface="DejaVu Sans"/>
              </a:rPr>
              <a:t> </a:t>
            </a:r>
            <a:r>
              <a:rPr lang="ru-RU" sz="4400" b="0" strike="noStrike" spc="-1" dirty="0">
                <a:solidFill>
                  <a:srgbClr val="FFFFFF"/>
                </a:solidFill>
                <a:latin typeface="Calibri Light"/>
                <a:ea typeface="DejaVu Sans"/>
              </a:rPr>
              <a:t>игры</a:t>
            </a:r>
            <a:endParaRPr lang="ru-RU" sz="4400" b="0" strike="noStrike" spc="-1" dirty="0">
              <a:latin typeface="Arial"/>
            </a:endParaRPr>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6190" y="3807725"/>
            <a:ext cx="5673340" cy="34891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CustomShape 1"/>
          <p:cNvSpPr/>
          <p:nvPr/>
        </p:nvSpPr>
        <p:spPr>
          <a:xfrm>
            <a:off x="5017680" y="180000"/>
            <a:ext cx="4702320" cy="539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ru-RU" sz="3200" b="0" strike="noStrike" spc="-1">
                <a:solidFill>
                  <a:srgbClr val="FFFFFF"/>
                </a:solidFill>
                <a:latin typeface="Calibri"/>
              </a:rPr>
              <a:t>Механика игры</a:t>
            </a:r>
            <a:endParaRPr lang="ru-RU" sz="3200" b="0" strike="noStrike" spc="-1">
              <a:latin typeface="Arial"/>
            </a:endParaRPr>
          </a:p>
        </p:txBody>
      </p:sp>
      <p:sp>
        <p:nvSpPr>
          <p:cNvPr id="2" name="Прямоугольник 1"/>
          <p:cNvSpPr/>
          <p:nvPr/>
        </p:nvSpPr>
        <p:spPr>
          <a:xfrm>
            <a:off x="445680" y="897061"/>
            <a:ext cx="11746320" cy="4042132"/>
          </a:xfrm>
          <a:prstGeom prst="rect">
            <a:avLst/>
          </a:prstGeom>
        </p:spPr>
        <p:txBody>
          <a:bodyPr wrap="square">
            <a:spAutoFit/>
          </a:bodyPr>
          <a:lstStyle/>
          <a:p>
            <a:pPr>
              <a:spcBef>
                <a:spcPts val="479"/>
              </a:spcBef>
              <a:tabLst>
                <a:tab pos="0" algn="l"/>
              </a:tabLst>
            </a:pPr>
            <a:r>
              <a:rPr lang="ru-RU" sz="2400" spc="-100" dirty="0" smtClean="0">
                <a:solidFill>
                  <a:srgbClr val="FFFFFF"/>
                </a:solidFill>
                <a:latin typeface="Calibri"/>
              </a:rPr>
              <a:t>1) Изначально, игрок должен прочитать небольшую предысторию о том</a:t>
            </a:r>
            <a:r>
              <a:rPr lang="en-US" sz="2400" spc="-100" dirty="0" smtClean="0">
                <a:solidFill>
                  <a:srgbClr val="FFFFFF"/>
                </a:solidFill>
                <a:latin typeface="Calibri"/>
              </a:rPr>
              <a:t>,</a:t>
            </a:r>
            <a:r>
              <a:rPr lang="ru-RU" sz="2400" spc="-100" dirty="0" smtClean="0">
                <a:solidFill>
                  <a:srgbClr val="FFFFFF"/>
                </a:solidFill>
                <a:latin typeface="Calibri"/>
              </a:rPr>
              <a:t> как дети заблудились в   Загадочном лесу</a:t>
            </a:r>
            <a:r>
              <a:rPr lang="en-US" sz="2400" spc="-100" dirty="0" smtClean="0">
                <a:solidFill>
                  <a:srgbClr val="FFFFFF"/>
                </a:solidFill>
                <a:latin typeface="Calibri"/>
              </a:rPr>
              <a:t>.</a:t>
            </a:r>
            <a:endParaRPr lang="ru-RU" sz="2400" spc="-100" dirty="0" smtClean="0">
              <a:solidFill>
                <a:srgbClr val="FFFFFF"/>
              </a:solidFill>
              <a:latin typeface="Calibri"/>
            </a:endParaRPr>
          </a:p>
          <a:p>
            <a:pPr>
              <a:lnSpc>
                <a:spcPct val="100000"/>
              </a:lnSpc>
              <a:spcBef>
                <a:spcPts val="479"/>
              </a:spcBef>
              <a:tabLst>
                <a:tab pos="0" algn="l"/>
              </a:tabLst>
            </a:pPr>
            <a:r>
              <a:rPr lang="ru-RU" sz="2400" spc="-100" dirty="0" smtClean="0">
                <a:solidFill>
                  <a:srgbClr val="FFFFFF"/>
                </a:solidFill>
                <a:latin typeface="Calibri"/>
              </a:rPr>
              <a:t>2</a:t>
            </a:r>
            <a:r>
              <a:rPr lang="en-US" sz="2400" spc="-100" dirty="0" smtClean="0">
                <a:solidFill>
                  <a:srgbClr val="FFFFFF"/>
                </a:solidFill>
                <a:latin typeface="Calibri"/>
              </a:rPr>
              <a:t>)</a:t>
            </a:r>
            <a:r>
              <a:rPr lang="ru-RU" sz="2400" spc="-100" dirty="0" smtClean="0">
                <a:solidFill>
                  <a:srgbClr val="FFFFFF"/>
                </a:solidFill>
                <a:latin typeface="Calibri"/>
              </a:rPr>
              <a:t> После выбрать одного из трех игроков</a:t>
            </a:r>
            <a:r>
              <a:rPr lang="en-US" sz="2400" spc="-100" dirty="0" smtClean="0">
                <a:solidFill>
                  <a:srgbClr val="FFFFFF"/>
                </a:solidFill>
                <a:latin typeface="Calibri"/>
              </a:rPr>
              <a:t>: </a:t>
            </a:r>
            <a:r>
              <a:rPr lang="ru-RU" sz="2400" spc="-100" dirty="0" smtClean="0">
                <a:solidFill>
                  <a:srgbClr val="FFFFFF"/>
                </a:solidFill>
                <a:latin typeface="Calibri"/>
              </a:rPr>
              <a:t>Машу, Яшу или Игоря. Каждый из них имеет свой уникальный </a:t>
            </a:r>
            <a:r>
              <a:rPr lang="ru-RU" sz="2400" spc="-100" dirty="0" err="1" smtClean="0">
                <a:solidFill>
                  <a:srgbClr val="FFFFFF"/>
                </a:solidFill>
                <a:latin typeface="Calibri"/>
              </a:rPr>
              <a:t>скин</a:t>
            </a:r>
            <a:r>
              <a:rPr lang="ru-RU" sz="2400" spc="-100" dirty="0" smtClean="0">
                <a:solidFill>
                  <a:srgbClr val="FFFFFF"/>
                </a:solidFill>
                <a:latin typeface="Calibri"/>
              </a:rPr>
              <a:t>.</a:t>
            </a:r>
            <a:endParaRPr lang="ru-RU" sz="2400" spc="-1" dirty="0"/>
          </a:p>
          <a:p>
            <a:pPr>
              <a:lnSpc>
                <a:spcPct val="100000"/>
              </a:lnSpc>
              <a:spcBef>
                <a:spcPts val="479"/>
              </a:spcBef>
              <a:tabLst>
                <a:tab pos="0" algn="l"/>
              </a:tabLst>
            </a:pPr>
            <a:r>
              <a:rPr lang="en-US" sz="2400" spc="-100" dirty="0" smtClean="0">
                <a:solidFill>
                  <a:srgbClr val="FFFFFF"/>
                </a:solidFill>
                <a:latin typeface="Calibri"/>
              </a:rPr>
              <a:t>3</a:t>
            </a:r>
            <a:r>
              <a:rPr lang="en-US" sz="2400" spc="-100" dirty="0">
                <a:solidFill>
                  <a:srgbClr val="FFFFFF"/>
                </a:solidFill>
                <a:latin typeface="Calibri"/>
              </a:rPr>
              <a:t>)</a:t>
            </a:r>
            <a:r>
              <a:rPr lang="ru-RU" sz="2400" spc="-100" dirty="0">
                <a:solidFill>
                  <a:srgbClr val="FFFFFF"/>
                </a:solidFill>
                <a:latin typeface="Calibri"/>
              </a:rPr>
              <a:t> </a:t>
            </a:r>
            <a:r>
              <a:rPr lang="ru-RU" sz="2400" spc="-100" dirty="0" smtClean="0">
                <a:solidFill>
                  <a:srgbClr val="FFFFFF"/>
                </a:solidFill>
                <a:latin typeface="Calibri"/>
              </a:rPr>
              <a:t>Далее</a:t>
            </a:r>
            <a:r>
              <a:rPr lang="en-US" sz="2400" spc="-100" dirty="0" smtClean="0">
                <a:solidFill>
                  <a:srgbClr val="FFFFFF"/>
                </a:solidFill>
                <a:latin typeface="Calibri"/>
              </a:rPr>
              <a:t>,</a:t>
            </a:r>
            <a:r>
              <a:rPr lang="ru-RU" sz="2400" spc="-100" dirty="0" smtClean="0">
                <a:solidFill>
                  <a:srgbClr val="FFFFFF"/>
                </a:solidFill>
                <a:latin typeface="Calibri"/>
              </a:rPr>
              <a:t> игрок появляется в Загадочном лесу</a:t>
            </a:r>
            <a:r>
              <a:rPr lang="en-US" sz="2400" spc="-100" dirty="0" smtClean="0">
                <a:solidFill>
                  <a:srgbClr val="FFFFFF"/>
                </a:solidFill>
                <a:latin typeface="Calibri"/>
              </a:rPr>
              <a:t>,</a:t>
            </a:r>
            <a:r>
              <a:rPr lang="ru-RU" sz="2400" spc="-100" dirty="0" smtClean="0">
                <a:solidFill>
                  <a:srgbClr val="FFFFFF"/>
                </a:solidFill>
                <a:latin typeface="Calibri"/>
              </a:rPr>
              <a:t> и после идет собирать монеты</a:t>
            </a:r>
            <a:r>
              <a:rPr lang="en-US" sz="2400" spc="-100" dirty="0" smtClean="0">
                <a:solidFill>
                  <a:srgbClr val="FFFFFF"/>
                </a:solidFill>
                <a:latin typeface="Calibri"/>
              </a:rPr>
              <a:t>.</a:t>
            </a:r>
            <a:r>
              <a:rPr lang="ru-RU" sz="2400" spc="-100" dirty="0" smtClean="0">
                <a:solidFill>
                  <a:srgbClr val="FFFFFF"/>
                </a:solidFill>
                <a:latin typeface="Calibri"/>
              </a:rPr>
              <a:t> По пути ребенок встречает продавцов или мошенников, с которыми взаимодействуют.</a:t>
            </a:r>
            <a:endParaRPr lang="ru-RU" sz="2400" spc="-1" dirty="0" smtClean="0"/>
          </a:p>
          <a:p>
            <a:pPr>
              <a:lnSpc>
                <a:spcPct val="100000"/>
              </a:lnSpc>
              <a:spcBef>
                <a:spcPts val="479"/>
              </a:spcBef>
              <a:tabLst>
                <a:tab pos="0" algn="l"/>
              </a:tabLst>
            </a:pPr>
            <a:r>
              <a:rPr lang="ru-RU" sz="2400" spc="-100" dirty="0" smtClean="0">
                <a:solidFill>
                  <a:srgbClr val="FFFFFF"/>
                </a:solidFill>
                <a:latin typeface="Calibri"/>
              </a:rPr>
              <a:t>4</a:t>
            </a:r>
            <a:r>
              <a:rPr lang="en-US" sz="2400" spc="-100" dirty="0" smtClean="0">
                <a:solidFill>
                  <a:srgbClr val="FFFFFF"/>
                </a:solidFill>
                <a:latin typeface="Calibri"/>
              </a:rPr>
              <a:t>)</a:t>
            </a:r>
            <a:r>
              <a:rPr lang="ru-RU" sz="2400" spc="-100" dirty="0" smtClean="0">
                <a:solidFill>
                  <a:srgbClr val="FFFFFF"/>
                </a:solidFill>
                <a:latin typeface="Calibri"/>
              </a:rPr>
              <a:t> В результате требуется пройти Загадочный лес</a:t>
            </a:r>
            <a:r>
              <a:rPr lang="en-US" sz="2400" spc="-100" dirty="0" smtClean="0">
                <a:solidFill>
                  <a:srgbClr val="FFFFFF"/>
                </a:solidFill>
                <a:latin typeface="Calibri"/>
              </a:rPr>
              <a:t>,</a:t>
            </a:r>
            <a:r>
              <a:rPr lang="ru-RU" sz="2400" spc="-100" dirty="0" smtClean="0">
                <a:solidFill>
                  <a:srgbClr val="FFFFFF"/>
                </a:solidFill>
                <a:latin typeface="Calibri"/>
              </a:rPr>
              <a:t> не попавшись на уловки</a:t>
            </a:r>
            <a:r>
              <a:rPr lang="en-US" sz="2400" spc="-100" dirty="0" smtClean="0">
                <a:solidFill>
                  <a:srgbClr val="FFFFFF"/>
                </a:solidFill>
                <a:latin typeface="Calibri"/>
              </a:rPr>
              <a:t>.</a:t>
            </a:r>
            <a:endParaRPr lang="ru-RU" sz="2400" spc="-1" dirty="0" smtClean="0"/>
          </a:p>
          <a:p>
            <a:pPr>
              <a:lnSpc>
                <a:spcPct val="100000"/>
              </a:lnSpc>
              <a:spcBef>
                <a:spcPts val="479"/>
              </a:spcBef>
              <a:tabLst>
                <a:tab pos="0" algn="l"/>
              </a:tabLst>
            </a:pPr>
            <a:r>
              <a:rPr lang="ru-RU" sz="2400" spc="-100" dirty="0" smtClean="0">
                <a:solidFill>
                  <a:srgbClr val="FFFFFF"/>
                </a:solidFill>
                <a:latin typeface="Calibri"/>
              </a:rPr>
              <a:t>5</a:t>
            </a:r>
            <a:r>
              <a:rPr lang="en-US" sz="2400" spc="-100" dirty="0" smtClean="0">
                <a:solidFill>
                  <a:srgbClr val="FFFFFF"/>
                </a:solidFill>
                <a:latin typeface="Calibri"/>
              </a:rPr>
              <a:t>)</a:t>
            </a:r>
            <a:r>
              <a:rPr lang="ru-RU" sz="2400" spc="-100" dirty="0" smtClean="0">
                <a:solidFill>
                  <a:srgbClr val="FFFFFF"/>
                </a:solidFill>
                <a:latin typeface="Calibri"/>
              </a:rPr>
              <a:t> </a:t>
            </a:r>
            <a:r>
              <a:rPr lang="ru-RU" sz="2400" spc="-100" dirty="0">
                <a:solidFill>
                  <a:srgbClr val="FFFFFF"/>
                </a:solidFill>
                <a:latin typeface="Calibri"/>
              </a:rPr>
              <a:t>В конце </a:t>
            </a:r>
            <a:r>
              <a:rPr lang="ru-RU" sz="2400" spc="-100" dirty="0" smtClean="0">
                <a:solidFill>
                  <a:srgbClr val="FFFFFF"/>
                </a:solidFill>
                <a:latin typeface="Calibri"/>
              </a:rPr>
              <a:t>игры отобразится </a:t>
            </a:r>
            <a:r>
              <a:rPr lang="ru-RU" sz="2400" spc="-100" dirty="0">
                <a:solidFill>
                  <a:srgbClr val="FFFFFF"/>
                </a:solidFill>
                <a:latin typeface="Calibri"/>
              </a:rPr>
              <a:t>количество собранных им </a:t>
            </a:r>
            <a:r>
              <a:rPr lang="ru-RU" sz="2400" spc="-100" dirty="0" smtClean="0">
                <a:solidFill>
                  <a:srgbClr val="FFFFFF"/>
                </a:solidFill>
                <a:latin typeface="Calibri"/>
              </a:rPr>
              <a:t>монет</a:t>
            </a:r>
            <a:r>
              <a:rPr lang="en-US" sz="2400" spc="-100" dirty="0" smtClean="0">
                <a:solidFill>
                  <a:srgbClr val="FFFFFF"/>
                </a:solidFill>
                <a:latin typeface="Calibri"/>
              </a:rPr>
              <a:t>, </a:t>
            </a:r>
            <a:r>
              <a:rPr lang="ru-RU" sz="2400" spc="-100" dirty="0" smtClean="0">
                <a:solidFill>
                  <a:srgbClr val="FFFFFF"/>
                </a:solidFill>
                <a:latin typeface="Calibri"/>
              </a:rPr>
              <a:t>а так же</a:t>
            </a:r>
            <a:r>
              <a:rPr lang="en-US" sz="2400" spc="-100" dirty="0" smtClean="0">
                <a:solidFill>
                  <a:srgbClr val="FFFFFF"/>
                </a:solidFill>
                <a:latin typeface="Calibri"/>
              </a:rPr>
              <a:t> </a:t>
            </a:r>
            <a:r>
              <a:rPr lang="ru-RU" sz="2400" spc="-100" dirty="0" smtClean="0">
                <a:solidFill>
                  <a:srgbClr val="FFFFFF"/>
                </a:solidFill>
                <a:latin typeface="Calibri"/>
              </a:rPr>
              <a:t>ссылка </a:t>
            </a:r>
            <a:r>
              <a:rPr lang="ru-RU" sz="2400" spc="-100" dirty="0">
                <a:solidFill>
                  <a:srgbClr val="FFFFFF"/>
                </a:solidFill>
                <a:latin typeface="Calibri"/>
              </a:rPr>
              <a:t>на сайт по финансовой </a:t>
            </a:r>
            <a:r>
              <a:rPr lang="ru-RU" sz="2400" spc="-100" dirty="0" smtClean="0">
                <a:solidFill>
                  <a:srgbClr val="FFFFFF"/>
                </a:solidFill>
                <a:latin typeface="Calibri"/>
              </a:rPr>
              <a:t>грамоте и </a:t>
            </a:r>
            <a:r>
              <a:rPr lang="en-US" sz="2400" spc="-100" dirty="0">
                <a:solidFill>
                  <a:srgbClr val="FFFFFF"/>
                </a:solidFill>
                <a:latin typeface="Calibri"/>
              </a:rPr>
              <a:t>QR-</a:t>
            </a:r>
            <a:r>
              <a:rPr lang="ru-RU" sz="2400" spc="-100" dirty="0" smtClean="0">
                <a:solidFill>
                  <a:srgbClr val="FFFFFF"/>
                </a:solidFill>
                <a:latin typeface="Calibri"/>
              </a:rPr>
              <a:t>код</a:t>
            </a:r>
            <a:r>
              <a:rPr lang="en-US" sz="2400" spc="-100" dirty="0" smtClean="0">
                <a:solidFill>
                  <a:srgbClr val="FFFFFF"/>
                </a:solidFill>
                <a:latin typeface="Calibri"/>
              </a:rPr>
              <a:t>, </a:t>
            </a:r>
            <a:r>
              <a:rPr lang="ru-RU" sz="2400" spc="-100" dirty="0" smtClean="0">
                <a:solidFill>
                  <a:srgbClr val="FFFFFF"/>
                </a:solidFill>
                <a:latin typeface="Calibri"/>
              </a:rPr>
              <a:t>которые перенесут вас  на сайт по финансовой культуре. На нем можно подробнее ознакомиться о финансовой грамоте. </a:t>
            </a:r>
            <a:endParaRPr lang="ru-RU" sz="2400" spc="-100" dirty="0">
              <a:solidFill>
                <a:srgbClr val="FFFFFF"/>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29" y="0"/>
            <a:ext cx="11900848" cy="6854043"/>
          </a:xfrm>
          <a:prstGeom prst="rect">
            <a:avLst/>
          </a:prstGeom>
        </p:spPr>
      </p:pic>
    </p:spTree>
    <p:extLst>
      <p:ext uri="{BB962C8B-B14F-4D97-AF65-F5344CB8AC3E}">
        <p14:creationId xmlns:p14="http://schemas.microsoft.com/office/powerpoint/2010/main" val="401961644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6476F"/>
      </a:dk2>
      <a:lt2>
        <a:srgbClr val="EBEBEB"/>
      </a:lt2>
      <a:accent1>
        <a:srgbClr val="E5B458"/>
      </a:accent1>
      <a:accent2>
        <a:srgbClr val="F77754"/>
      </a:accent2>
      <a:accent3>
        <a:srgbClr val="D8507E"/>
      </a:accent3>
      <a:accent4>
        <a:srgbClr val="BC70EE"/>
      </a:accent4>
      <a:accent5>
        <a:srgbClr val="3CA2E2"/>
      </a:accent5>
      <a:accent6>
        <a:srgbClr val="91BF77"/>
      </a:accent6>
      <a:hlink>
        <a:srgbClr val="71DDAB"/>
      </a:hlink>
      <a:folHlink>
        <a:srgbClr val="A6E4C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6476F"/>
      </a:dk2>
      <a:lt2>
        <a:srgbClr val="EBEBEB"/>
      </a:lt2>
      <a:accent1>
        <a:srgbClr val="E5B458"/>
      </a:accent1>
      <a:accent2>
        <a:srgbClr val="F77754"/>
      </a:accent2>
      <a:accent3>
        <a:srgbClr val="D8507E"/>
      </a:accent3>
      <a:accent4>
        <a:srgbClr val="BC70EE"/>
      </a:accent4>
      <a:accent5>
        <a:srgbClr val="3CA2E2"/>
      </a:accent5>
      <a:accent6>
        <a:srgbClr val="91BF77"/>
      </a:accent6>
      <a:hlink>
        <a:srgbClr val="71DDAB"/>
      </a:hlink>
      <a:folHlink>
        <a:srgbClr val="A6E4C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6476F"/>
      </a:dk2>
      <a:lt2>
        <a:srgbClr val="EBEBEB"/>
      </a:lt2>
      <a:accent1>
        <a:srgbClr val="E5B458"/>
      </a:accent1>
      <a:accent2>
        <a:srgbClr val="F77754"/>
      </a:accent2>
      <a:accent3>
        <a:srgbClr val="D8507E"/>
      </a:accent3>
      <a:accent4>
        <a:srgbClr val="BC70EE"/>
      </a:accent4>
      <a:accent5>
        <a:srgbClr val="3CA2E2"/>
      </a:accent5>
      <a:accent6>
        <a:srgbClr val="91BF77"/>
      </a:accent6>
      <a:hlink>
        <a:srgbClr val="71DDAB"/>
      </a:hlink>
      <a:folHlink>
        <a:srgbClr val="A6E4C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271</TotalTime>
  <Words>549</Words>
  <Application>Microsoft Office PowerPoint</Application>
  <PresentationFormat>Широкоэкранный</PresentationFormat>
  <Paragraphs>41</Paragraphs>
  <Slides>15</Slides>
  <Notes>2</Notes>
  <HiddenSlides>0</HiddenSlides>
  <MMClips>0</MMClips>
  <ScaleCrop>false</ScaleCrop>
  <HeadingPairs>
    <vt:vector size="6" baseType="variant">
      <vt:variant>
        <vt:lpstr>Использованные шрифты</vt:lpstr>
      </vt:variant>
      <vt:variant>
        <vt:i4>7</vt:i4>
      </vt:variant>
      <vt:variant>
        <vt:lpstr>Тема</vt:lpstr>
      </vt:variant>
      <vt:variant>
        <vt:i4>2</vt:i4>
      </vt:variant>
      <vt:variant>
        <vt:lpstr>Заголовки слайдов</vt:lpstr>
      </vt:variant>
      <vt:variant>
        <vt:i4>15</vt:i4>
      </vt:variant>
    </vt:vector>
  </HeadingPairs>
  <TitlesOfParts>
    <vt:vector size="24" baseType="lpstr">
      <vt:lpstr>Arial</vt:lpstr>
      <vt:lpstr>Calibri</vt:lpstr>
      <vt:lpstr>Calibri Light</vt:lpstr>
      <vt:lpstr>DejaVu Sans</vt:lpstr>
      <vt:lpstr>Symbol</vt:lpstr>
      <vt:lpstr>Times New Roman</vt:lpstr>
      <vt:lpstr>Wingdings</vt:lpstr>
      <vt:lpstr>Office Theme</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Lost in Forest</dc:title>
  <dc:subject/>
  <dc:creator>User</dc:creator>
  <dc:description/>
  <cp:lastModifiedBy>USER</cp:lastModifiedBy>
  <cp:revision>88</cp:revision>
  <dcterms:created xsi:type="dcterms:W3CDTF">2023-02-11T14:13:43Z</dcterms:created>
  <dcterms:modified xsi:type="dcterms:W3CDTF">2025-02-02T12:33:48Z</dcterms:modified>
  <dc:language>ru-RU</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HiddenSlides">
    <vt:i4>0</vt:i4>
  </property>
  <property fmtid="{D5CDD505-2E9C-101B-9397-08002B2CF9AE}" pid="4" name="MMClips">
    <vt:i4>0</vt:i4>
  </property>
  <property fmtid="{D5CDD505-2E9C-101B-9397-08002B2CF9AE}" pid="5" name="Notes">
    <vt:i4>1</vt:i4>
  </property>
  <property fmtid="{D5CDD505-2E9C-101B-9397-08002B2CF9AE}" pid="6" name="PresentationFormat">
    <vt:lpwstr>Широкоэкранный</vt:lpwstr>
  </property>
  <property fmtid="{D5CDD505-2E9C-101B-9397-08002B2CF9AE}" pid="7" name="Slides">
    <vt:i4>13</vt:i4>
  </property>
  <property fmtid="{D5CDD505-2E9C-101B-9397-08002B2CF9AE}" pid="8" name="version">
    <vt:lpwstr>0906.0100.01</vt:lpwstr>
  </property>
</Properties>
</file>